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2"/>
  </p:notesMasterIdLst>
  <p:sldIdLst>
    <p:sldId id="256" r:id="rId5"/>
    <p:sldId id="257" r:id="rId6"/>
    <p:sldId id="260" r:id="rId7"/>
    <p:sldId id="258" r:id="rId8"/>
    <p:sldId id="259" r:id="rId9"/>
    <p:sldId id="261" r:id="rId10"/>
    <p:sldId id="262"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4C67"/>
    <a:srgbClr val="11455C"/>
    <a:srgbClr val="1042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8C1FF5-5E05-49E2-B00C-482F6AA87A25}" v="25" dt="2022-09-06T12:43:04.7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autoAdjust="0"/>
  </p:normalViewPr>
  <p:slideViewPr>
    <p:cSldViewPr snapToGrid="0">
      <p:cViewPr>
        <p:scale>
          <a:sx n="100" d="100"/>
          <a:sy n="100" d="100"/>
        </p:scale>
        <p:origin x="258" y="31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391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66E302-901B-4EC5-8063-F4475DEAA8C8}" type="datetimeFigureOut">
              <a:rPr lang="en-US" smtClean="0"/>
              <a:t>9/6/2022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6B3765-1535-41FB-A927-AAD2D1E85382}" type="slidenum">
              <a:rPr lang="en-US" smtClean="0"/>
              <a:t>‹#›</a:t>
            </a:fld>
            <a:endParaRPr lang="en-US" dirty="0"/>
          </a:p>
        </p:txBody>
      </p:sp>
    </p:spTree>
    <p:extLst>
      <p:ext uri="{BB962C8B-B14F-4D97-AF65-F5344CB8AC3E}">
        <p14:creationId xmlns:p14="http://schemas.microsoft.com/office/powerpoint/2010/main" val="3170152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BF6B3765-1535-41FB-A927-AAD2D1E85382}" type="slidenum">
              <a:rPr lang="en-US" smtClean="0"/>
              <a:t>4</a:t>
            </a:fld>
            <a:endParaRPr lang="en-US" dirty="0"/>
          </a:p>
        </p:txBody>
      </p:sp>
    </p:spTree>
    <p:extLst>
      <p:ext uri="{BB962C8B-B14F-4D97-AF65-F5344CB8AC3E}">
        <p14:creationId xmlns:p14="http://schemas.microsoft.com/office/powerpoint/2010/main" val="3122131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p:txBody>
          <a:bodyPr/>
          <a:lstStyle/>
          <a:p>
            <a:fld id="{1CAFE9EF-BFD3-43EA-A868-783EE64D3026}" type="datetime1">
              <a:rPr lang="en-US" smtClean="0"/>
              <a:t>9/6/2022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F715DF4-6503-424C-B89D-B31483AF0BFD}" type="datetime1">
              <a:rPr lang="en-US" smtClean="0"/>
              <a:t>9/6/2022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BEE408-CEE3-4069-B613-CB32C19D6587}" type="datetime1">
              <a:rPr lang="en-US" smtClean="0"/>
              <a:t>9/6/2022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4680C5-3949-48B3-AAD0-C6AC4D6634A8}" type="datetime1">
              <a:rPr lang="en-US" smtClean="0"/>
              <a:t>9/6/2022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451F9A-4BC0-4BDC-9C0A-439930D3F628}" type="datetime1">
              <a:rPr lang="en-US" smtClean="0"/>
              <a:t>9/6/2022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C190EB-8738-400A-AFF7-6D1DEC6B76AF}" type="datetime1">
              <a:rPr lang="en-US" smtClean="0"/>
              <a:t>9/6/2022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4A0F0B9-B198-4467-8481-337D4552AC07}" type="datetime1">
              <a:rPr lang="en-US" smtClean="0"/>
              <a:t>9/6/2022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A7E8C0-DCD6-4618-824E-E5B47E37F774}" type="datetime1">
              <a:rPr lang="en-US" smtClean="0"/>
              <a:t>9/6/2022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C6133B-A04A-40C7-999B-6B964B69F57E}" type="datetime1">
              <a:rPr lang="en-US" smtClean="0"/>
              <a:t>9/6/2022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466FB9-D28B-49B1-96AA-2DC4A0B82672}" type="datetime1">
              <a:rPr lang="en-US" smtClean="0"/>
              <a:t>9/6/2022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6763742-95DB-4727-9E2D-E67133874C57}" type="datetime1">
              <a:rPr lang="en-US" smtClean="0"/>
              <a:t>9/6/2022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8F4C757-AC18-4BD4-B58D-C09C7F56266E}" type="datetime1">
              <a:rPr lang="en-US" smtClean="0"/>
              <a:t>9/6/2022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06CBA-D419-41FA-8B3E-D17E24A5F335}" type="datetime1">
              <a:rPr lang="en-US" smtClean="0"/>
              <a:t>9/6/2022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24B8EF-695A-4D91-86E6-BD3ABF986DC6}" type="datetime1">
              <a:rPr lang="en-US" smtClean="0"/>
              <a:t>9/6/2022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49A1DA-1075-4AB6-9AFC-9045E23C9F15}" type="datetime1">
              <a:rPr lang="en-US" smtClean="0"/>
              <a:t>9/6/2022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23360-0F07-4AD4-AAF8-61579BDE5A02}" type="datetime1">
              <a:rPr lang="en-US" smtClean="0"/>
              <a:t>9/6/2022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35D3E4-AEF6-4C0D-955F-4975ADE12833}" type="datetime1">
              <a:rPr lang="en-US" smtClean="0"/>
              <a:t>9/6/2022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F096B060-2D6F-430E-A017-FCCC5AF2AC19}" type="datetime1">
              <a:rPr lang="en-US" smtClean="0"/>
              <a:t>9/6/2022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up close image of waves">
            <a:extLst>
              <a:ext uri="{FF2B5EF4-FFF2-40B4-BE49-F238E27FC236}">
                <a16:creationId xmlns:a16="http://schemas.microsoft.com/office/drawing/2014/main" id="{9648A932-5E17-4859-9FE3-70EB96EA5C70}"/>
              </a:ext>
            </a:extLst>
          </p:cNvPr>
          <p:cNvPicPr>
            <a:picLocks noChangeAspect="1"/>
          </p:cNvPicPr>
          <p:nvPr/>
        </p:nvPicPr>
        <p:blipFill rotWithShape="1">
          <a:blip r:embed="rId3">
            <a:alphaModFix amt="41000"/>
          </a:blip>
          <a:srcRect l="9091" t="3462" b="19929"/>
          <a:stretch/>
        </p:blipFill>
        <p:spPr>
          <a:xfrm>
            <a:off x="20" y="1"/>
            <a:ext cx="12191980" cy="6858000"/>
          </a:xfrm>
          <a:prstGeom prst="rect">
            <a:avLst/>
          </a:prstGeom>
        </p:spPr>
      </p:pic>
      <p:sp>
        <p:nvSpPr>
          <p:cNvPr id="3" name="Subtitle 2">
            <a:extLst>
              <a:ext uri="{FF2B5EF4-FFF2-40B4-BE49-F238E27FC236}">
                <a16:creationId xmlns:a16="http://schemas.microsoft.com/office/drawing/2014/main" id="{516A0C15-5BB2-41A2-BD46-E18F635D59B0}"/>
              </a:ext>
            </a:extLst>
          </p:cNvPr>
          <p:cNvSpPr>
            <a:spLocks noGrp="1"/>
          </p:cNvSpPr>
          <p:nvPr>
            <p:ph type="subTitle" idx="1"/>
          </p:nvPr>
        </p:nvSpPr>
        <p:spPr>
          <a:xfrm>
            <a:off x="2209799" y="3694375"/>
            <a:ext cx="9144000" cy="754025"/>
          </a:xfrm>
        </p:spPr>
        <p:txBody>
          <a:bodyPr>
            <a:normAutofit/>
          </a:bodyPr>
          <a:lstStyle/>
          <a:p>
            <a:r>
              <a:rPr lang="en-US" dirty="0"/>
              <a:t>Eye4Software B.V.</a:t>
            </a:r>
          </a:p>
        </p:txBody>
      </p:sp>
      <p:sp>
        <p:nvSpPr>
          <p:cNvPr id="2" name="Title 1">
            <a:extLst>
              <a:ext uri="{FF2B5EF4-FFF2-40B4-BE49-F238E27FC236}">
                <a16:creationId xmlns:a16="http://schemas.microsoft.com/office/drawing/2014/main" id="{AF6636B6-A233-459A-95E5-DFBD46F360BC}"/>
              </a:ext>
            </a:extLst>
          </p:cNvPr>
          <p:cNvSpPr>
            <a:spLocks noGrp="1"/>
          </p:cNvSpPr>
          <p:nvPr>
            <p:ph type="ctrTitle"/>
          </p:nvPr>
        </p:nvSpPr>
        <p:spPr>
          <a:xfrm>
            <a:off x="2209800" y="4464028"/>
            <a:ext cx="9144000" cy="1641490"/>
          </a:xfrm>
        </p:spPr>
        <p:txBody>
          <a:bodyPr>
            <a:normAutofit/>
          </a:bodyPr>
          <a:lstStyle/>
          <a:p>
            <a:r>
              <a:rPr lang="en-US" dirty="0"/>
              <a:t>Hydromagic Survey</a:t>
            </a:r>
          </a:p>
        </p:txBody>
      </p:sp>
    </p:spTree>
    <p:extLst>
      <p:ext uri="{BB962C8B-B14F-4D97-AF65-F5344CB8AC3E}">
        <p14:creationId xmlns:p14="http://schemas.microsoft.com/office/powerpoint/2010/main" val="3549750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03031-EF90-A424-ED0A-0F566447609B}"/>
              </a:ext>
            </a:extLst>
          </p:cNvPr>
          <p:cNvSpPr>
            <a:spLocks noGrp="1"/>
          </p:cNvSpPr>
          <p:nvPr>
            <p:ph type="title"/>
          </p:nvPr>
        </p:nvSpPr>
        <p:spPr/>
        <p:txBody>
          <a:bodyPr/>
          <a:lstStyle/>
          <a:p>
            <a:r>
              <a:rPr lang="en-US"/>
              <a:t>Today’s Topics</a:t>
            </a:r>
            <a:endParaRPr lang="en-NL" dirty="0"/>
          </a:p>
        </p:txBody>
      </p:sp>
      <p:sp>
        <p:nvSpPr>
          <p:cNvPr id="3" name="Content Placeholder 2">
            <a:extLst>
              <a:ext uri="{FF2B5EF4-FFF2-40B4-BE49-F238E27FC236}">
                <a16:creationId xmlns:a16="http://schemas.microsoft.com/office/drawing/2014/main" id="{345B43C8-C3CD-0DA7-2DC4-8B582F46A65D}"/>
              </a:ext>
            </a:extLst>
          </p:cNvPr>
          <p:cNvSpPr>
            <a:spLocks noGrp="1"/>
          </p:cNvSpPr>
          <p:nvPr>
            <p:ph idx="1"/>
          </p:nvPr>
        </p:nvSpPr>
        <p:spPr/>
        <p:txBody>
          <a:bodyPr>
            <a:normAutofit fontScale="92500" lnSpcReduction="10000"/>
          </a:bodyPr>
          <a:lstStyle/>
          <a:p>
            <a:r>
              <a:rPr lang="en-US" sz="6600">
                <a:solidFill>
                  <a:schemeClr val="tx1">
                    <a:lumMod val="95000"/>
                  </a:schemeClr>
                </a:solidFill>
              </a:rPr>
              <a:t>1. Software Installation</a:t>
            </a:r>
          </a:p>
          <a:p>
            <a:r>
              <a:rPr lang="en-US" sz="6600">
                <a:solidFill>
                  <a:srgbClr val="FFFF00"/>
                </a:solidFill>
              </a:rPr>
              <a:t>2. Software Configuration</a:t>
            </a:r>
          </a:p>
          <a:p>
            <a:r>
              <a:rPr lang="en-US" sz="6600">
                <a:solidFill>
                  <a:schemeClr val="tx1">
                    <a:lumMod val="95000"/>
                  </a:schemeClr>
                </a:solidFill>
              </a:rPr>
              <a:t>3. Project Preparation</a:t>
            </a:r>
          </a:p>
          <a:p>
            <a:r>
              <a:rPr lang="en-US" sz="6600"/>
              <a:t>4. Recording Data</a:t>
            </a:r>
          </a:p>
          <a:p>
            <a:r>
              <a:rPr lang="en-US" sz="6600"/>
              <a:t>5. Post Processing</a:t>
            </a:r>
            <a:endParaRPr lang="en-NL" sz="6600" dirty="0"/>
          </a:p>
        </p:txBody>
      </p:sp>
    </p:spTree>
    <p:extLst>
      <p:ext uri="{BB962C8B-B14F-4D97-AF65-F5344CB8AC3E}">
        <p14:creationId xmlns:p14="http://schemas.microsoft.com/office/powerpoint/2010/main" val="234883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C6216-4529-2DA3-1133-FD81207D9F01}"/>
              </a:ext>
            </a:extLst>
          </p:cNvPr>
          <p:cNvSpPr>
            <a:spLocks noGrp="1"/>
          </p:cNvSpPr>
          <p:nvPr>
            <p:ph type="title"/>
          </p:nvPr>
        </p:nvSpPr>
        <p:spPr/>
        <p:txBody>
          <a:bodyPr/>
          <a:lstStyle/>
          <a:p>
            <a:r>
              <a:rPr lang="en-US" dirty="0"/>
              <a:t>Software Configuration - Units</a:t>
            </a:r>
            <a:endParaRPr lang="en-NL" dirty="0"/>
          </a:p>
        </p:txBody>
      </p:sp>
      <p:pic>
        <p:nvPicPr>
          <p:cNvPr id="5" name="Content Placeholder 4">
            <a:extLst>
              <a:ext uri="{FF2B5EF4-FFF2-40B4-BE49-F238E27FC236}">
                <a16:creationId xmlns:a16="http://schemas.microsoft.com/office/drawing/2014/main" id="{2F8DD0B9-8847-22B3-7D2D-03724B8EA7FD}"/>
              </a:ext>
            </a:extLst>
          </p:cNvPr>
          <p:cNvPicPr>
            <a:picLocks noGrp="1" noChangeAspect="1"/>
          </p:cNvPicPr>
          <p:nvPr>
            <p:ph idx="1"/>
          </p:nvPr>
        </p:nvPicPr>
        <p:blipFill>
          <a:blip r:embed="rId2"/>
          <a:stretch>
            <a:fillRect/>
          </a:stretch>
        </p:blipFill>
        <p:spPr>
          <a:xfrm>
            <a:off x="838800" y="1872000"/>
            <a:ext cx="2700338" cy="3980497"/>
          </a:xfrm>
        </p:spPr>
      </p:pic>
      <p:sp>
        <p:nvSpPr>
          <p:cNvPr id="6" name="TextBox 5">
            <a:extLst>
              <a:ext uri="{FF2B5EF4-FFF2-40B4-BE49-F238E27FC236}">
                <a16:creationId xmlns:a16="http://schemas.microsoft.com/office/drawing/2014/main" id="{AACFC245-2112-7C5E-9E14-88B3320E5F39}"/>
              </a:ext>
            </a:extLst>
          </p:cNvPr>
          <p:cNvSpPr txBox="1"/>
          <p:nvPr/>
        </p:nvSpPr>
        <p:spPr>
          <a:xfrm>
            <a:off x="3790112" y="1400175"/>
            <a:ext cx="8220075" cy="5262979"/>
          </a:xfrm>
          <a:prstGeom prst="rect">
            <a:avLst/>
          </a:prstGeom>
          <a:noFill/>
        </p:spPr>
        <p:txBody>
          <a:bodyPr wrap="square" rtlCol="0">
            <a:spAutoFit/>
          </a:bodyPr>
          <a:lstStyle/>
          <a:p>
            <a:pPr marL="285750" indent="-285750">
              <a:buFont typeface="Arial" panose="020B0604020202020204" pitchFamily="34" charset="0"/>
              <a:buChar char="•"/>
            </a:pPr>
            <a:r>
              <a:rPr lang="en-US" sz="2400" dirty="0"/>
              <a:t>To be able to use Hydromagic worldwide, it support multiple units for area, volume, speed, sound velocity, distance and temperature.</a:t>
            </a:r>
            <a:br>
              <a:rPr lang="en-US" sz="2400" dirty="0"/>
            </a:br>
            <a:endParaRPr lang="en-US" sz="2400" dirty="0"/>
          </a:p>
          <a:p>
            <a:pPr marL="285750" indent="-285750">
              <a:buFont typeface="Arial" panose="020B0604020202020204" pitchFamily="34" charset="0"/>
              <a:buChar char="•"/>
            </a:pPr>
            <a:r>
              <a:rPr lang="en-US" sz="2400" dirty="0"/>
              <a:t>The geographic position format (latitude and longitude values) can be selected as well.</a:t>
            </a:r>
            <a:br>
              <a:rPr lang="en-US" sz="2400" dirty="0"/>
            </a:br>
            <a:endParaRPr lang="en-US" sz="2400" dirty="0"/>
          </a:p>
          <a:p>
            <a:pPr marL="285750" indent="-285750">
              <a:buFont typeface="Arial" panose="020B0604020202020204" pitchFamily="34" charset="0"/>
              <a:buChar char="•"/>
            </a:pPr>
            <a:r>
              <a:rPr lang="en-US" sz="2400" dirty="0"/>
              <a:t>Vertical and horizontal distance units are set by the map projection and cannot be changed after selecting a map projection.</a:t>
            </a:r>
            <a:br>
              <a:rPr lang="en-US" sz="2400" dirty="0"/>
            </a:br>
            <a:endParaRPr lang="en-US" sz="2400" dirty="0"/>
          </a:p>
          <a:p>
            <a:pPr marL="285750" indent="-285750">
              <a:buFont typeface="Arial" panose="020B0604020202020204" pitchFamily="34" charset="0"/>
              <a:buChar char="•"/>
            </a:pPr>
            <a:r>
              <a:rPr lang="en-US" sz="2400" dirty="0"/>
              <a:t>Other units can be changed from the “Units” tab of the preferences window, which can be accessed by selecting the “Preferences” option from the “Options” menu.</a:t>
            </a:r>
            <a:endParaRPr lang="en-NL" sz="2400" dirty="0"/>
          </a:p>
        </p:txBody>
      </p:sp>
    </p:spTree>
    <p:extLst>
      <p:ext uri="{BB962C8B-B14F-4D97-AF65-F5344CB8AC3E}">
        <p14:creationId xmlns:p14="http://schemas.microsoft.com/office/powerpoint/2010/main" val="4255569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AB43D-3172-F4FD-0E16-AB418BCED37E}"/>
              </a:ext>
            </a:extLst>
          </p:cNvPr>
          <p:cNvSpPr>
            <a:spLocks noGrp="1"/>
          </p:cNvSpPr>
          <p:nvPr>
            <p:ph type="title"/>
          </p:nvPr>
        </p:nvSpPr>
        <p:spPr/>
        <p:txBody>
          <a:bodyPr>
            <a:normAutofit fontScale="90000"/>
          </a:bodyPr>
          <a:lstStyle/>
          <a:p>
            <a:r>
              <a:rPr lang="en-US" dirty="0"/>
              <a:t>Software Configuration – Static Draft</a:t>
            </a:r>
            <a:endParaRPr lang="en-NL" dirty="0"/>
          </a:p>
        </p:txBody>
      </p:sp>
      <p:pic>
        <p:nvPicPr>
          <p:cNvPr id="5" name="Content Placeholder 4">
            <a:extLst>
              <a:ext uri="{FF2B5EF4-FFF2-40B4-BE49-F238E27FC236}">
                <a16:creationId xmlns:a16="http://schemas.microsoft.com/office/drawing/2014/main" id="{BEB86112-9329-7B2F-5EF0-973702BDDC21}"/>
              </a:ext>
            </a:extLst>
          </p:cNvPr>
          <p:cNvPicPr>
            <a:picLocks noGrp="1" noChangeAspect="1"/>
          </p:cNvPicPr>
          <p:nvPr>
            <p:ph idx="1"/>
          </p:nvPr>
        </p:nvPicPr>
        <p:blipFill>
          <a:blip r:embed="rId3"/>
          <a:stretch>
            <a:fillRect/>
          </a:stretch>
        </p:blipFill>
        <p:spPr>
          <a:xfrm>
            <a:off x="838200" y="1872000"/>
            <a:ext cx="2700338" cy="3980497"/>
          </a:xfrm>
        </p:spPr>
      </p:pic>
      <p:sp>
        <p:nvSpPr>
          <p:cNvPr id="6" name="TextBox 5">
            <a:extLst>
              <a:ext uri="{FF2B5EF4-FFF2-40B4-BE49-F238E27FC236}">
                <a16:creationId xmlns:a16="http://schemas.microsoft.com/office/drawing/2014/main" id="{67952930-68F1-7A4D-9057-2FDB5885EBC2}"/>
              </a:ext>
            </a:extLst>
          </p:cNvPr>
          <p:cNvSpPr txBox="1"/>
          <p:nvPr/>
        </p:nvSpPr>
        <p:spPr>
          <a:xfrm>
            <a:off x="3653244" y="1690688"/>
            <a:ext cx="8384876" cy="4893647"/>
          </a:xfrm>
          <a:prstGeom prst="rect">
            <a:avLst/>
          </a:prstGeom>
          <a:noFill/>
        </p:spPr>
        <p:txBody>
          <a:bodyPr wrap="square" rtlCol="0">
            <a:spAutoFit/>
          </a:bodyPr>
          <a:lstStyle/>
          <a:p>
            <a:pPr marL="285750" indent="-285750">
              <a:buFont typeface="Arial" panose="020B0604020202020204" pitchFamily="34" charset="0"/>
              <a:buChar char="•"/>
            </a:pPr>
            <a:r>
              <a:rPr lang="en-US" sz="2400" dirty="0"/>
              <a:t>Static draft means the distance between the bottom of the echo sounder transducer and the water surface. This value needs to be added to the measured depth </a:t>
            </a:r>
            <a:br>
              <a:rPr lang="en-US" sz="2400" dirty="0"/>
            </a:br>
            <a:r>
              <a:rPr lang="en-US" sz="2400" dirty="0"/>
              <a:t>(unless configured in the echo sounder).</a:t>
            </a:r>
            <a:br>
              <a:rPr lang="en-US" sz="2400" dirty="0"/>
            </a:br>
            <a:endParaRPr lang="en-US" sz="2400" dirty="0"/>
          </a:p>
          <a:p>
            <a:pPr marL="285750" indent="-285750">
              <a:buFont typeface="Arial" panose="020B0604020202020204" pitchFamily="34" charset="0"/>
              <a:buChar char="•"/>
            </a:pPr>
            <a:r>
              <a:rPr lang="en-US" sz="2400" dirty="0"/>
              <a:t>To enter the static or fixed draft in Hydromagic, open the “Preferences” window by selecting the “Preferences…” option from the “Options” menu.</a:t>
            </a:r>
            <a:br>
              <a:rPr lang="en-US" sz="2400" dirty="0"/>
            </a:br>
            <a:endParaRPr lang="en-US" sz="2400" dirty="0"/>
          </a:p>
          <a:p>
            <a:pPr marL="285750" indent="-285750">
              <a:buFont typeface="Arial" panose="020B0604020202020204" pitchFamily="34" charset="0"/>
              <a:buChar char="•"/>
            </a:pPr>
            <a:r>
              <a:rPr lang="en-US" sz="2400" dirty="0"/>
              <a:t>When the static draft has not been configured in the echo sounder, check the “Apply echo sounder offset” box and enter the absolute value in the “Transducer Offset” box. Click “OK” to save this setting.</a:t>
            </a:r>
            <a:endParaRPr lang="en-NL" sz="2400" dirty="0"/>
          </a:p>
        </p:txBody>
      </p:sp>
    </p:spTree>
    <p:extLst>
      <p:ext uri="{BB962C8B-B14F-4D97-AF65-F5344CB8AC3E}">
        <p14:creationId xmlns:p14="http://schemas.microsoft.com/office/powerpoint/2010/main" val="1204645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F8339-5286-F662-3E21-1CC6A027C2D6}"/>
              </a:ext>
            </a:extLst>
          </p:cNvPr>
          <p:cNvSpPr>
            <a:spLocks noGrp="1"/>
          </p:cNvSpPr>
          <p:nvPr>
            <p:ph type="title"/>
          </p:nvPr>
        </p:nvSpPr>
        <p:spPr/>
        <p:txBody>
          <a:bodyPr/>
          <a:lstStyle/>
          <a:p>
            <a:r>
              <a:rPr lang="en-US" dirty="0"/>
              <a:t>Software Configuration – RTK Tides</a:t>
            </a:r>
            <a:endParaRPr lang="en-NL" dirty="0"/>
          </a:p>
        </p:txBody>
      </p:sp>
      <p:pic>
        <p:nvPicPr>
          <p:cNvPr id="5" name="Content Placeholder 4">
            <a:extLst>
              <a:ext uri="{FF2B5EF4-FFF2-40B4-BE49-F238E27FC236}">
                <a16:creationId xmlns:a16="http://schemas.microsoft.com/office/drawing/2014/main" id="{10CE82F2-AD63-E1CC-414B-89C5EFF1A816}"/>
              </a:ext>
            </a:extLst>
          </p:cNvPr>
          <p:cNvPicPr>
            <a:picLocks noGrp="1" noChangeAspect="1"/>
          </p:cNvPicPr>
          <p:nvPr>
            <p:ph idx="1"/>
          </p:nvPr>
        </p:nvPicPr>
        <p:blipFill>
          <a:blip r:embed="rId2"/>
          <a:stretch>
            <a:fillRect/>
          </a:stretch>
        </p:blipFill>
        <p:spPr>
          <a:xfrm>
            <a:off x="838800" y="1872000"/>
            <a:ext cx="2700338" cy="3980497"/>
          </a:xfrm>
        </p:spPr>
      </p:pic>
      <p:sp>
        <p:nvSpPr>
          <p:cNvPr id="6" name="TextBox 5">
            <a:extLst>
              <a:ext uri="{FF2B5EF4-FFF2-40B4-BE49-F238E27FC236}">
                <a16:creationId xmlns:a16="http://schemas.microsoft.com/office/drawing/2014/main" id="{9F8AC4D5-0302-6CC9-1A1E-38362D153B9F}"/>
              </a:ext>
            </a:extLst>
          </p:cNvPr>
          <p:cNvSpPr txBox="1"/>
          <p:nvPr/>
        </p:nvSpPr>
        <p:spPr>
          <a:xfrm>
            <a:off x="3658768" y="1595021"/>
            <a:ext cx="8228431" cy="5262979"/>
          </a:xfrm>
          <a:prstGeom prst="rect">
            <a:avLst/>
          </a:prstGeom>
          <a:noFill/>
        </p:spPr>
        <p:txBody>
          <a:bodyPr wrap="square" rtlCol="0">
            <a:spAutoFit/>
          </a:bodyPr>
          <a:lstStyle/>
          <a:p>
            <a:pPr marL="285750" indent="-285750">
              <a:buFont typeface="Arial" panose="020B0604020202020204" pitchFamily="34" charset="0"/>
              <a:buChar char="•"/>
            </a:pPr>
            <a:r>
              <a:rPr lang="en-US" sz="2000" dirty="0"/>
              <a:t>RTK Tides is a feature which can be used when a RTK GNSS receiver is used. By measuring the elevation of the antenna with heigh precision, the current water level (tide) can be measured, and depths can be measured against the local vertical datum.</a:t>
            </a:r>
            <a:br>
              <a:rPr lang="en-US" sz="2000" dirty="0"/>
            </a:br>
            <a:endParaRPr lang="en-US" sz="2000" dirty="0"/>
          </a:p>
          <a:p>
            <a:pPr marL="285750" indent="-285750">
              <a:buFont typeface="Arial" panose="020B0604020202020204" pitchFamily="34" charset="0"/>
              <a:buChar char="•"/>
            </a:pPr>
            <a:r>
              <a:rPr lang="en-US" sz="2000" dirty="0"/>
              <a:t>To calculate the elevation of the water level, the antenna height and geoid model for the area must be configured. To do so, select the “Preferences” option from the “Options” menu and click the “RTK” tab.</a:t>
            </a:r>
            <a:br>
              <a:rPr lang="en-US" sz="2000" dirty="0"/>
            </a:br>
            <a:endParaRPr lang="en-US" sz="2000" dirty="0"/>
          </a:p>
          <a:p>
            <a:pPr marL="285750" indent="-285750">
              <a:buFont typeface="Arial" panose="020B0604020202020204" pitchFamily="34" charset="0"/>
              <a:buChar char="•"/>
            </a:pPr>
            <a:r>
              <a:rPr lang="en-US" sz="2000" dirty="0"/>
              <a:t>Click “Select…” to select a geoid model from the list. When a geoid model isn’t installed on the computer it is displayed in red. In this case, right click the item and select the “Download and Install…” option to install it.</a:t>
            </a:r>
            <a:br>
              <a:rPr lang="en-US" sz="2000" dirty="0"/>
            </a:br>
            <a:endParaRPr lang="en-US" sz="2000" dirty="0"/>
          </a:p>
          <a:p>
            <a:pPr marL="285750" indent="-285750">
              <a:buFont typeface="Arial" panose="020B0604020202020204" pitchFamily="34" charset="0"/>
              <a:buChar char="•"/>
            </a:pPr>
            <a:r>
              <a:rPr lang="en-US" sz="2000" dirty="0"/>
              <a:t>When using RTK tides, an error message is displayed on the screen when the RTK fix is lost during data recording.</a:t>
            </a:r>
            <a:br>
              <a:rPr lang="en-US" dirty="0"/>
            </a:br>
            <a:br>
              <a:rPr lang="en-US" dirty="0"/>
            </a:br>
            <a:endParaRPr lang="en-NL" dirty="0"/>
          </a:p>
        </p:txBody>
      </p:sp>
    </p:spTree>
    <p:extLst>
      <p:ext uri="{BB962C8B-B14F-4D97-AF65-F5344CB8AC3E}">
        <p14:creationId xmlns:p14="http://schemas.microsoft.com/office/powerpoint/2010/main" val="675783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D01BC-6BEF-D9F4-96C5-04E60E3C069F}"/>
              </a:ext>
            </a:extLst>
          </p:cNvPr>
          <p:cNvSpPr>
            <a:spLocks noGrp="1"/>
          </p:cNvSpPr>
          <p:nvPr>
            <p:ph type="title"/>
          </p:nvPr>
        </p:nvSpPr>
        <p:spPr/>
        <p:txBody>
          <a:bodyPr/>
          <a:lstStyle/>
          <a:p>
            <a:r>
              <a:rPr lang="en-US"/>
              <a:t>Software Configuration – Data View</a:t>
            </a:r>
            <a:endParaRPr lang="en-NL" dirty="0"/>
          </a:p>
        </p:txBody>
      </p:sp>
      <p:sp>
        <p:nvSpPr>
          <p:cNvPr id="7" name="Content Placeholder 6">
            <a:extLst>
              <a:ext uri="{FF2B5EF4-FFF2-40B4-BE49-F238E27FC236}">
                <a16:creationId xmlns:a16="http://schemas.microsoft.com/office/drawing/2014/main" id="{7429B7ED-80E7-6324-897A-F3FB3559367E}"/>
              </a:ext>
            </a:extLst>
          </p:cNvPr>
          <p:cNvSpPr>
            <a:spLocks noGrp="1"/>
          </p:cNvSpPr>
          <p:nvPr>
            <p:ph idx="1"/>
          </p:nvPr>
        </p:nvSpPr>
        <p:spPr>
          <a:xfrm>
            <a:off x="2453500" y="1823645"/>
            <a:ext cx="8624075" cy="4351338"/>
          </a:xfrm>
        </p:spPr>
        <p:txBody>
          <a:bodyPr/>
          <a:lstStyle/>
          <a:p>
            <a:r>
              <a:rPr lang="en-US" dirty="0"/>
              <a:t>In Hydromagic, the “Navigation Data View” shows the last known data values received from sensors such as the GNSS receiver, echo sounder and motion sensor.</a:t>
            </a:r>
            <a:br>
              <a:rPr lang="en-US" dirty="0"/>
            </a:br>
            <a:endParaRPr lang="en-US" dirty="0"/>
          </a:p>
          <a:p>
            <a:r>
              <a:rPr lang="en-US" dirty="0"/>
              <a:t>When data is invalid, or hasn’t been received the last two seconds ,the color will change from </a:t>
            </a:r>
            <a:r>
              <a:rPr lang="en-US" dirty="0">
                <a:solidFill>
                  <a:srgbClr val="00B050"/>
                </a:solidFill>
              </a:rPr>
              <a:t>green</a:t>
            </a:r>
            <a:r>
              <a:rPr lang="en-US" dirty="0"/>
              <a:t> to </a:t>
            </a:r>
            <a:r>
              <a:rPr lang="en-US" dirty="0">
                <a:solidFill>
                  <a:srgbClr val="C00000"/>
                </a:solidFill>
              </a:rPr>
              <a:t>red</a:t>
            </a:r>
            <a:r>
              <a:rPr lang="en-US" dirty="0"/>
              <a:t>.</a:t>
            </a:r>
            <a:br>
              <a:rPr lang="en-US" dirty="0"/>
            </a:br>
            <a:endParaRPr lang="en-US" dirty="0"/>
          </a:p>
          <a:p>
            <a:r>
              <a:rPr lang="en-US" dirty="0"/>
              <a:t>You can customize the data view by right clicking it. The items to be displayed can be selected and the font size and update rate can be adjusted.</a:t>
            </a:r>
            <a:endParaRPr lang="en-NL" dirty="0"/>
          </a:p>
        </p:txBody>
      </p:sp>
      <p:pic>
        <p:nvPicPr>
          <p:cNvPr id="9" name="Picture 8">
            <a:extLst>
              <a:ext uri="{FF2B5EF4-FFF2-40B4-BE49-F238E27FC236}">
                <a16:creationId xmlns:a16="http://schemas.microsoft.com/office/drawing/2014/main" id="{FE01EF58-0C74-3610-A728-DA47A99BE9F0}"/>
              </a:ext>
            </a:extLst>
          </p:cNvPr>
          <p:cNvPicPr>
            <a:picLocks noChangeAspect="1"/>
          </p:cNvPicPr>
          <p:nvPr/>
        </p:nvPicPr>
        <p:blipFill>
          <a:blip r:embed="rId2"/>
          <a:stretch>
            <a:fillRect/>
          </a:stretch>
        </p:blipFill>
        <p:spPr>
          <a:xfrm>
            <a:off x="740401" y="1609725"/>
            <a:ext cx="1526550" cy="4696628"/>
          </a:xfrm>
          <a:prstGeom prst="rect">
            <a:avLst/>
          </a:prstGeom>
        </p:spPr>
      </p:pic>
    </p:spTree>
    <p:extLst>
      <p:ext uri="{BB962C8B-B14F-4D97-AF65-F5344CB8AC3E}">
        <p14:creationId xmlns:p14="http://schemas.microsoft.com/office/powerpoint/2010/main" val="53937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A0752-56FE-ECBF-21B0-EBD1CCE94EB5}"/>
              </a:ext>
            </a:extLst>
          </p:cNvPr>
          <p:cNvSpPr>
            <a:spLocks noGrp="1"/>
          </p:cNvSpPr>
          <p:nvPr>
            <p:ph type="title"/>
          </p:nvPr>
        </p:nvSpPr>
        <p:spPr/>
        <p:txBody>
          <a:bodyPr/>
          <a:lstStyle/>
          <a:p>
            <a:r>
              <a:rPr lang="en-US" dirty="0"/>
              <a:t>Software Configuration - Alarms</a:t>
            </a:r>
            <a:endParaRPr lang="en-NL" dirty="0"/>
          </a:p>
        </p:txBody>
      </p:sp>
      <p:sp>
        <p:nvSpPr>
          <p:cNvPr id="3" name="Content Placeholder 2">
            <a:extLst>
              <a:ext uri="{FF2B5EF4-FFF2-40B4-BE49-F238E27FC236}">
                <a16:creationId xmlns:a16="http://schemas.microsoft.com/office/drawing/2014/main" id="{E6A8EDEA-6D7E-DFB2-CEA3-492A2A0E72EF}"/>
              </a:ext>
            </a:extLst>
          </p:cNvPr>
          <p:cNvSpPr>
            <a:spLocks noGrp="1"/>
          </p:cNvSpPr>
          <p:nvPr>
            <p:ph idx="1"/>
          </p:nvPr>
        </p:nvSpPr>
        <p:spPr>
          <a:xfrm>
            <a:off x="4086225" y="1733888"/>
            <a:ext cx="7772400" cy="4351338"/>
          </a:xfrm>
        </p:spPr>
        <p:txBody>
          <a:bodyPr>
            <a:normAutofit lnSpcReduction="10000"/>
          </a:bodyPr>
          <a:lstStyle/>
          <a:p>
            <a:r>
              <a:rPr lang="en-US" dirty="0"/>
              <a:t>It is recommended to set alarms to receive an early warning when something is wrong with your equipment. Multiple alarms can be configured.</a:t>
            </a:r>
            <a:br>
              <a:rPr lang="en-US" dirty="0"/>
            </a:br>
            <a:endParaRPr lang="en-US" dirty="0"/>
          </a:p>
          <a:p>
            <a:r>
              <a:rPr lang="en-US" dirty="0"/>
              <a:t>GNSS Alarm: Set the minimum DOP and fix quality for your GNSS receiver. When using RTK tides, make sure the minimum quality is set to “RTK Fix”.</a:t>
            </a:r>
            <a:br>
              <a:rPr lang="en-US" dirty="0"/>
            </a:br>
            <a:endParaRPr lang="en-US" dirty="0"/>
          </a:p>
          <a:p>
            <a:r>
              <a:rPr lang="en-US" dirty="0"/>
              <a:t>Sounder Alarm: Set the upper and lower limit to depth values you will be expecting.</a:t>
            </a:r>
            <a:endParaRPr lang="en-NL" dirty="0"/>
          </a:p>
        </p:txBody>
      </p:sp>
      <p:pic>
        <p:nvPicPr>
          <p:cNvPr id="5" name="Picture 4">
            <a:extLst>
              <a:ext uri="{FF2B5EF4-FFF2-40B4-BE49-F238E27FC236}">
                <a16:creationId xmlns:a16="http://schemas.microsoft.com/office/drawing/2014/main" id="{9413D8EB-8C0F-4500-3FB8-827F67AACF86}"/>
              </a:ext>
            </a:extLst>
          </p:cNvPr>
          <p:cNvPicPr>
            <a:picLocks noChangeAspect="1"/>
          </p:cNvPicPr>
          <p:nvPr/>
        </p:nvPicPr>
        <p:blipFill>
          <a:blip r:embed="rId2"/>
          <a:stretch>
            <a:fillRect/>
          </a:stretch>
        </p:blipFill>
        <p:spPr>
          <a:xfrm>
            <a:off x="838200" y="1872000"/>
            <a:ext cx="3086100" cy="4549140"/>
          </a:xfrm>
          <a:prstGeom prst="rect">
            <a:avLst/>
          </a:prstGeom>
        </p:spPr>
      </p:pic>
    </p:spTree>
    <p:extLst>
      <p:ext uri="{BB962C8B-B14F-4D97-AF65-F5344CB8AC3E}">
        <p14:creationId xmlns:p14="http://schemas.microsoft.com/office/powerpoint/2010/main" val="2459178468"/>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3CDD82CE05C34B91A6D5AF5778A555" ma:contentTypeVersion="5" ma:contentTypeDescription="Create a new document." ma:contentTypeScope="" ma:versionID="a7aba0fab9d7b95da72de1c9e98803c6">
  <xsd:schema xmlns:xsd="http://www.w3.org/2001/XMLSchema" xmlns:xs="http://www.w3.org/2001/XMLSchema" xmlns:p="http://schemas.microsoft.com/office/2006/metadata/properties" xmlns:ns3="02e8b90b-ec79-4b42-bab1-ff1f0bf7013c" xmlns:ns4="bb642792-feca-4d5a-8d5e-24ad949f94fa" targetNamespace="http://schemas.microsoft.com/office/2006/metadata/properties" ma:root="true" ma:fieldsID="fabe65b13a55ac4d0d581acb01a193b3" ns3:_="" ns4:_="">
    <xsd:import namespace="02e8b90b-ec79-4b42-bab1-ff1f0bf7013c"/>
    <xsd:import namespace="bb642792-feca-4d5a-8d5e-24ad949f94fa"/>
    <xsd:element name="properties">
      <xsd:complexType>
        <xsd:sequence>
          <xsd:element name="documentManagement">
            <xsd:complexType>
              <xsd:all>
                <xsd:element ref="ns3:SharedWithUsers" minOccurs="0"/>
                <xsd:element ref="ns3:SharingHintHash" minOccurs="0"/>
                <xsd:element ref="ns3:SharedWithDetails"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e8b90b-ec79-4b42-bab1-ff1f0bf7013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b642792-feca-4d5a-8d5e-24ad949f94f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99AB07E-CA1E-45BF-929F-18DEEDDDD0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e8b90b-ec79-4b42-bab1-ff1f0bf7013c"/>
    <ds:schemaRef ds:uri="bb642792-feca-4d5a-8d5e-24ad949f94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76CE1C2-24FF-4125-B61C-AD39973FCD09}">
  <ds:schemaRefs>
    <ds:schemaRef ds:uri="http://schemas.microsoft.com/sharepoint/v3/contenttype/forms"/>
  </ds:schemaRefs>
</ds:datastoreItem>
</file>

<file path=customXml/itemProps3.xml><?xml version="1.0" encoding="utf-8"?>
<ds:datastoreItem xmlns:ds="http://schemas.openxmlformats.org/officeDocument/2006/customXml" ds:itemID="{5AF23494-F630-4E01-81EA-AA2F2975971E}">
  <ds:schemaRefs>
    <ds:schemaRef ds:uri="http://purl.org/dc/terms/"/>
    <ds:schemaRef ds:uri="http://www.w3.org/XML/1998/namespace"/>
    <ds:schemaRef ds:uri="bb642792-feca-4d5a-8d5e-24ad949f94fa"/>
    <ds:schemaRef ds:uri="http://schemas.microsoft.com/office/2006/metadata/properties"/>
    <ds:schemaRef ds:uri="http://purl.org/dc/elements/1.1/"/>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02e8b90b-ec79-4b42-bab1-ff1f0bf7013c"/>
  </ds:schemaRefs>
</ds:datastoreItem>
</file>

<file path=docProps/app.xml><?xml version="1.0" encoding="utf-8"?>
<Properties xmlns="http://schemas.openxmlformats.org/officeDocument/2006/extended-properties" xmlns:vt="http://schemas.openxmlformats.org/officeDocument/2006/docPropsVTypes">
  <Template>Depth design</Template>
  <TotalTime>480</TotalTime>
  <Words>600</Words>
  <Application>Microsoft Office PowerPoint</Application>
  <PresentationFormat>Widescreen</PresentationFormat>
  <Paragraphs>31</Paragraphs>
  <Slides>7</Slides>
  <Notes>1</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Depth</vt:lpstr>
      <vt:lpstr>Hydromagic Survey</vt:lpstr>
      <vt:lpstr>Today’s Topics</vt:lpstr>
      <vt:lpstr>Software Configuration - Units</vt:lpstr>
      <vt:lpstr>Software Configuration – Static Draft</vt:lpstr>
      <vt:lpstr>Software Configuration – RTK Tides</vt:lpstr>
      <vt:lpstr>Software Configuration – Data View</vt:lpstr>
      <vt:lpstr>Software Configuration - Alarms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Hydromagic Survey</dc:title>
  <dc:creator>Leon Steijger</dc:creator>
  <cp:lastModifiedBy>Leon Steijger</cp:lastModifiedBy>
  <cp:revision>4</cp:revision>
  <dcterms:created xsi:type="dcterms:W3CDTF">2022-09-02T11:11:58Z</dcterms:created>
  <dcterms:modified xsi:type="dcterms:W3CDTF">2022-09-06T13:56:21Z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0x0101002D3CDD82CE05C34B91A6D5AF5778A555</vt:lpwstr>
  </property>
</Properties>
</file>