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4C67"/>
    <a:srgbClr val="11455C"/>
    <a:srgbClr val="104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5A238-9C73-4C2C-A1C5-867E6224BEEE}" v="5" dt="2022-09-06T09:38:34.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9/6/2022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9/6/2022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9/6/2022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9/6/2022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9/6/2022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9/6/2022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9/6/2022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Eye4Software B.V.</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dirty="0"/>
              <a:t>Hydromagic Survey</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EACF-D9BF-8CCC-16C5-6222DBC17FA1}"/>
              </a:ext>
            </a:extLst>
          </p:cNvPr>
          <p:cNvSpPr>
            <a:spLocks noGrp="1"/>
          </p:cNvSpPr>
          <p:nvPr>
            <p:ph type="title"/>
          </p:nvPr>
        </p:nvSpPr>
        <p:spPr/>
        <p:txBody>
          <a:bodyPr/>
          <a:lstStyle/>
          <a:p>
            <a:r>
              <a:rPr lang="en-US" dirty="0"/>
              <a:t>Project Preparation – Cross Sections</a:t>
            </a:r>
            <a:endParaRPr lang="en-NL" dirty="0"/>
          </a:p>
        </p:txBody>
      </p:sp>
      <p:pic>
        <p:nvPicPr>
          <p:cNvPr id="5" name="Content Placeholder 4">
            <a:extLst>
              <a:ext uri="{FF2B5EF4-FFF2-40B4-BE49-F238E27FC236}">
                <a16:creationId xmlns:a16="http://schemas.microsoft.com/office/drawing/2014/main" id="{56A14A2B-03A2-948C-9409-C8B8EDE7031E}"/>
              </a:ext>
            </a:extLst>
          </p:cNvPr>
          <p:cNvPicPr>
            <a:picLocks noGrp="1" noChangeAspect="1"/>
          </p:cNvPicPr>
          <p:nvPr>
            <p:ph idx="1"/>
          </p:nvPr>
        </p:nvPicPr>
        <p:blipFill>
          <a:blip r:embed="rId2"/>
          <a:stretch>
            <a:fillRect/>
          </a:stretch>
        </p:blipFill>
        <p:spPr>
          <a:xfrm>
            <a:off x="940499" y="1552143"/>
            <a:ext cx="3262047" cy="2856528"/>
          </a:xfrm>
        </p:spPr>
      </p:pic>
      <p:graphicFrame>
        <p:nvGraphicFramePr>
          <p:cNvPr id="6" name="Object 5">
            <a:extLst>
              <a:ext uri="{FF2B5EF4-FFF2-40B4-BE49-F238E27FC236}">
                <a16:creationId xmlns:a16="http://schemas.microsoft.com/office/drawing/2014/main" id="{BE6186D3-B37A-CADE-DCC2-F39862D8E43A}"/>
              </a:ext>
            </a:extLst>
          </p:cNvPr>
          <p:cNvGraphicFramePr>
            <a:graphicFrameLocks noChangeAspect="1"/>
          </p:cNvGraphicFramePr>
          <p:nvPr>
            <p:extLst>
              <p:ext uri="{D42A27DB-BD31-4B8C-83A1-F6EECF244321}">
                <p14:modId xmlns:p14="http://schemas.microsoft.com/office/powerpoint/2010/main" val="329884166"/>
              </p:ext>
            </p:extLst>
          </p:nvPr>
        </p:nvGraphicFramePr>
        <p:xfrm>
          <a:off x="938340" y="4490725"/>
          <a:ext cx="3264206" cy="2214875"/>
        </p:xfrm>
        <a:graphic>
          <a:graphicData uri="http://schemas.openxmlformats.org/presentationml/2006/ole">
            <mc:AlternateContent xmlns:mc="http://schemas.openxmlformats.org/markup-compatibility/2006">
              <mc:Choice xmlns:v="urn:schemas-microsoft-com:vml" Requires="v">
                <p:oleObj name="Bitmap Image" r:id="rId3" imgW="9096480" imgH="6172200" progId="PBrush">
                  <p:embed/>
                </p:oleObj>
              </mc:Choice>
              <mc:Fallback>
                <p:oleObj name="Bitmap Image" r:id="rId3" imgW="9096480" imgH="6172200" progId="PBrush">
                  <p:embed/>
                  <p:pic>
                    <p:nvPicPr>
                      <p:cNvPr id="6" name="Object 5">
                        <a:extLst>
                          <a:ext uri="{FF2B5EF4-FFF2-40B4-BE49-F238E27FC236}">
                            <a16:creationId xmlns:a16="http://schemas.microsoft.com/office/drawing/2014/main" id="{BE6186D3-B37A-CADE-DCC2-F39862D8E43A}"/>
                          </a:ext>
                        </a:extLst>
                      </p:cNvPr>
                      <p:cNvPicPr/>
                      <p:nvPr/>
                    </p:nvPicPr>
                    <p:blipFill>
                      <a:blip r:embed="rId4"/>
                      <a:stretch>
                        <a:fillRect/>
                      </a:stretch>
                    </p:blipFill>
                    <p:spPr>
                      <a:xfrm>
                        <a:off x="938340" y="4490725"/>
                        <a:ext cx="3264206" cy="22148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3C89CA3-F851-C08C-3DD6-EBCE715DE702}"/>
              </a:ext>
            </a:extLst>
          </p:cNvPr>
          <p:cNvSpPr txBox="1"/>
          <p:nvPr/>
        </p:nvSpPr>
        <p:spPr>
          <a:xfrm>
            <a:off x="4239492" y="1422747"/>
            <a:ext cx="7499927"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a:t>Right click the “Sections” folder in the “Project Explorer”. and select the “Generate Sections…” option from the popup menu.</a:t>
            </a:r>
            <a:br>
              <a:rPr lang="en-US" sz="2400" dirty="0"/>
            </a:br>
            <a:endParaRPr lang="en-US" sz="2400" dirty="0"/>
          </a:p>
          <a:p>
            <a:pPr marL="285750" indent="-285750">
              <a:buFont typeface="Arial" panose="020B0604020202020204" pitchFamily="34" charset="0"/>
              <a:buChar char="•"/>
            </a:pPr>
            <a:r>
              <a:rPr lang="en-US" sz="2400" dirty="0"/>
              <a:t>Select the cross section you generated as a template, which is in the direction you want to go.</a:t>
            </a:r>
            <a:br>
              <a:rPr lang="en-US" sz="2400" dirty="0"/>
            </a:br>
            <a:endParaRPr lang="en-US" sz="2400" dirty="0"/>
          </a:p>
          <a:p>
            <a:pPr marL="285750" indent="-285750">
              <a:buFont typeface="Arial" panose="020B0604020202020204" pitchFamily="34" charset="0"/>
              <a:buChar char="•"/>
            </a:pPr>
            <a:r>
              <a:rPr lang="en-US" sz="2400" dirty="0"/>
              <a:t>Select a line interval. Which distance to use depends on the required accuracy, the size of the area and the beam angle of the sounder.</a:t>
            </a:r>
            <a:br>
              <a:rPr lang="en-US" sz="2400" dirty="0"/>
            </a:br>
            <a:endParaRPr lang="en-US" sz="2400" dirty="0"/>
          </a:p>
          <a:p>
            <a:pPr marL="285750" indent="-285750">
              <a:buFont typeface="Arial" panose="020B0604020202020204" pitchFamily="34" charset="0"/>
              <a:buChar char="•"/>
            </a:pPr>
            <a:r>
              <a:rPr lang="en-US" sz="2400" dirty="0"/>
              <a:t>When you want to use the sections in the route planner ,you might want to keep a certain distance from the shore. You can use the shore distance setting to do this</a:t>
            </a:r>
            <a:r>
              <a:rPr lang="en-US" dirty="0"/>
              <a:t>.</a:t>
            </a:r>
          </a:p>
          <a:p>
            <a:pPr marL="285750" indent="-285750">
              <a:buFont typeface="Arial" panose="020B0604020202020204" pitchFamily="34" charset="0"/>
              <a:buChar char="•"/>
            </a:pPr>
            <a:endParaRPr lang="en-NL" dirty="0"/>
          </a:p>
        </p:txBody>
      </p:sp>
    </p:spTree>
    <p:extLst>
      <p:ext uri="{BB962C8B-B14F-4D97-AF65-F5344CB8AC3E}">
        <p14:creationId xmlns:p14="http://schemas.microsoft.com/office/powerpoint/2010/main" val="23926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5C59-7D97-45E3-4179-DD4FA3F5E6A2}"/>
              </a:ext>
            </a:extLst>
          </p:cNvPr>
          <p:cNvSpPr>
            <a:spLocks noGrp="1"/>
          </p:cNvSpPr>
          <p:nvPr>
            <p:ph type="title"/>
          </p:nvPr>
        </p:nvSpPr>
        <p:spPr/>
        <p:txBody>
          <a:bodyPr/>
          <a:lstStyle/>
          <a:p>
            <a:r>
              <a:rPr lang="en-US" dirty="0"/>
              <a:t>Project Preparation – Route Planner</a:t>
            </a:r>
            <a:endParaRPr lang="en-NL" dirty="0"/>
          </a:p>
        </p:txBody>
      </p:sp>
      <p:pic>
        <p:nvPicPr>
          <p:cNvPr id="5" name="Content Placeholder 4">
            <a:extLst>
              <a:ext uri="{FF2B5EF4-FFF2-40B4-BE49-F238E27FC236}">
                <a16:creationId xmlns:a16="http://schemas.microsoft.com/office/drawing/2014/main" id="{5B254B9A-38C7-6EFD-922D-236391DA5EFF}"/>
              </a:ext>
            </a:extLst>
          </p:cNvPr>
          <p:cNvPicPr>
            <a:picLocks noGrp="1" noChangeAspect="1"/>
          </p:cNvPicPr>
          <p:nvPr>
            <p:ph idx="1"/>
          </p:nvPr>
        </p:nvPicPr>
        <p:blipFill>
          <a:blip r:embed="rId2"/>
          <a:stretch>
            <a:fillRect/>
          </a:stretch>
        </p:blipFill>
        <p:spPr>
          <a:xfrm>
            <a:off x="838201" y="1872000"/>
            <a:ext cx="4207193" cy="3847147"/>
          </a:xfrm>
        </p:spPr>
      </p:pic>
      <p:sp>
        <p:nvSpPr>
          <p:cNvPr id="6" name="TextBox 5">
            <a:extLst>
              <a:ext uri="{FF2B5EF4-FFF2-40B4-BE49-F238E27FC236}">
                <a16:creationId xmlns:a16="http://schemas.microsoft.com/office/drawing/2014/main" id="{626C573A-76B4-6191-E8AB-D8E04611D9BE}"/>
              </a:ext>
            </a:extLst>
          </p:cNvPr>
          <p:cNvSpPr txBox="1"/>
          <p:nvPr/>
        </p:nvSpPr>
        <p:spPr>
          <a:xfrm>
            <a:off x="5175315" y="1690688"/>
            <a:ext cx="6655324"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When your USV has an onboard autopilot, you can plan and program your survey route in Hydromagic using the built-in route planner tool.</a:t>
            </a:r>
            <a:br>
              <a:rPr lang="en-US" sz="2400" dirty="0"/>
            </a:br>
            <a:endParaRPr lang="en-US" sz="2400" dirty="0"/>
          </a:p>
          <a:p>
            <a:pPr marL="285750" indent="-285750">
              <a:buFont typeface="Arial" panose="020B0604020202020204" pitchFamily="34" charset="0"/>
              <a:buChar char="•"/>
            </a:pPr>
            <a:r>
              <a:rPr lang="en-US" sz="2400" dirty="0"/>
              <a:t>You can create a route by adding waypoints or cross sections. Hydromagic will find the shortest route between all points.</a:t>
            </a:r>
            <a:br>
              <a:rPr lang="en-US" sz="2400" dirty="0"/>
            </a:br>
            <a:endParaRPr lang="en-US" sz="2400" dirty="0"/>
          </a:p>
          <a:p>
            <a:pPr marL="285750" indent="-285750">
              <a:buFont typeface="Arial" panose="020B0604020202020204" pitchFamily="34" charset="0"/>
              <a:buChar char="•"/>
            </a:pPr>
            <a:r>
              <a:rPr lang="en-US" sz="2400" dirty="0"/>
              <a:t>When the MAVLink (ArduPilot) or SPECTRE (Dynautics) plugin has been loaded, the route planner can transfer the generated route directly to the autopilot (via Serial or Wi-Fi).</a:t>
            </a:r>
            <a:endParaRPr lang="en-NL" sz="2400" dirty="0"/>
          </a:p>
        </p:txBody>
      </p:sp>
    </p:spTree>
    <p:extLst>
      <p:ext uri="{BB962C8B-B14F-4D97-AF65-F5344CB8AC3E}">
        <p14:creationId xmlns:p14="http://schemas.microsoft.com/office/powerpoint/2010/main" val="372618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91C6-64B5-976C-E2CE-36E4CE476103}"/>
              </a:ext>
            </a:extLst>
          </p:cNvPr>
          <p:cNvSpPr>
            <a:spLocks noGrp="1"/>
          </p:cNvSpPr>
          <p:nvPr>
            <p:ph type="title"/>
          </p:nvPr>
        </p:nvSpPr>
        <p:spPr/>
        <p:txBody>
          <a:bodyPr/>
          <a:lstStyle/>
          <a:p>
            <a:r>
              <a:rPr lang="en-US" dirty="0"/>
              <a:t>Project Preparation - Colors</a:t>
            </a:r>
            <a:endParaRPr lang="en-NL" dirty="0"/>
          </a:p>
        </p:txBody>
      </p:sp>
      <p:pic>
        <p:nvPicPr>
          <p:cNvPr id="5" name="Content Placeholder 4">
            <a:extLst>
              <a:ext uri="{FF2B5EF4-FFF2-40B4-BE49-F238E27FC236}">
                <a16:creationId xmlns:a16="http://schemas.microsoft.com/office/drawing/2014/main" id="{DDA8AB57-4370-D467-045C-48E85F8AFE8D}"/>
              </a:ext>
            </a:extLst>
          </p:cNvPr>
          <p:cNvPicPr>
            <a:picLocks noGrp="1" noChangeAspect="1"/>
          </p:cNvPicPr>
          <p:nvPr>
            <p:ph idx="1"/>
          </p:nvPr>
        </p:nvPicPr>
        <p:blipFill>
          <a:blip r:embed="rId2"/>
          <a:stretch>
            <a:fillRect/>
          </a:stretch>
        </p:blipFill>
        <p:spPr>
          <a:xfrm>
            <a:off x="838200" y="1872000"/>
            <a:ext cx="2423608" cy="4351338"/>
          </a:xfrm>
        </p:spPr>
      </p:pic>
      <p:sp>
        <p:nvSpPr>
          <p:cNvPr id="6" name="TextBox 5">
            <a:extLst>
              <a:ext uri="{FF2B5EF4-FFF2-40B4-BE49-F238E27FC236}">
                <a16:creationId xmlns:a16="http://schemas.microsoft.com/office/drawing/2014/main" id="{1598F259-DB6B-5A24-94BC-20EC90C76E7C}"/>
              </a:ext>
            </a:extLst>
          </p:cNvPr>
          <p:cNvSpPr txBox="1"/>
          <p:nvPr/>
        </p:nvSpPr>
        <p:spPr>
          <a:xfrm>
            <a:off x="3497343" y="1690688"/>
            <a:ext cx="8436989"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Depending on display settings, depths or elevations are represented by different colors. Before starting your survey, make sure you created a color set. Color sets can always be changed.</a:t>
            </a:r>
            <a:br>
              <a:rPr lang="en-US" sz="2400" dirty="0"/>
            </a:br>
            <a:endParaRPr lang="en-US" sz="2400" dirty="0"/>
          </a:p>
          <a:p>
            <a:pPr marL="285750" indent="-285750">
              <a:buFont typeface="Arial" panose="020B0604020202020204" pitchFamily="34" charset="0"/>
              <a:buChar char="•"/>
            </a:pPr>
            <a:r>
              <a:rPr lang="en-US" sz="2400" dirty="0"/>
              <a:t>The “Manage Color Sets” window can be opened by selecting the “Depth Colors…” option from the “Options” menu.</a:t>
            </a:r>
            <a:br>
              <a:rPr lang="en-US" sz="2400" dirty="0"/>
            </a:br>
            <a:endParaRPr lang="en-US" sz="2400" dirty="0"/>
          </a:p>
          <a:p>
            <a:pPr marL="285750" indent="-285750">
              <a:buFont typeface="Arial" panose="020B0604020202020204" pitchFamily="34" charset="0"/>
              <a:buChar char="•"/>
            </a:pPr>
            <a:r>
              <a:rPr lang="en-US" sz="2400" dirty="0"/>
              <a:t>To auto-generate color ranges for your project, click the “Auto…” button and enter the minimum and maximum expected depth for the survey area. Also set a step size. Please note that a maximum of 30 different colors can be used.</a:t>
            </a:r>
            <a:br>
              <a:rPr lang="en-US" sz="2400" dirty="0"/>
            </a:br>
            <a:endParaRPr lang="en-NL" sz="2400" dirty="0"/>
          </a:p>
        </p:txBody>
      </p:sp>
    </p:spTree>
    <p:extLst>
      <p:ext uri="{BB962C8B-B14F-4D97-AF65-F5344CB8AC3E}">
        <p14:creationId xmlns:p14="http://schemas.microsoft.com/office/powerpoint/2010/main" val="92318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3031-EF90-A424-ED0A-0F566447609B}"/>
              </a:ext>
            </a:extLst>
          </p:cNvPr>
          <p:cNvSpPr>
            <a:spLocks noGrp="1"/>
          </p:cNvSpPr>
          <p:nvPr>
            <p:ph type="title"/>
          </p:nvPr>
        </p:nvSpPr>
        <p:spPr/>
        <p:txBody>
          <a:bodyPr/>
          <a:lstStyle/>
          <a:p>
            <a:r>
              <a:rPr lang="en-US" dirty="0"/>
              <a:t>Today’s Topics</a:t>
            </a:r>
            <a:endParaRPr lang="en-NL" dirty="0"/>
          </a:p>
        </p:txBody>
      </p:sp>
      <p:sp>
        <p:nvSpPr>
          <p:cNvPr id="3" name="Content Placeholder 2">
            <a:extLst>
              <a:ext uri="{FF2B5EF4-FFF2-40B4-BE49-F238E27FC236}">
                <a16:creationId xmlns:a16="http://schemas.microsoft.com/office/drawing/2014/main" id="{345B43C8-C3CD-0DA7-2DC4-8B582F46A65D}"/>
              </a:ext>
            </a:extLst>
          </p:cNvPr>
          <p:cNvSpPr>
            <a:spLocks noGrp="1"/>
          </p:cNvSpPr>
          <p:nvPr>
            <p:ph idx="1"/>
          </p:nvPr>
        </p:nvSpPr>
        <p:spPr/>
        <p:txBody>
          <a:bodyPr>
            <a:normAutofit fontScale="92500" lnSpcReduction="10000"/>
          </a:bodyPr>
          <a:lstStyle/>
          <a:p>
            <a:r>
              <a:rPr lang="en-US" sz="6600" dirty="0">
                <a:solidFill>
                  <a:schemeClr val="tx1">
                    <a:lumMod val="95000"/>
                  </a:schemeClr>
                </a:solidFill>
              </a:rPr>
              <a:t>1. Software Installation</a:t>
            </a:r>
          </a:p>
          <a:p>
            <a:r>
              <a:rPr lang="en-US" sz="6600" dirty="0">
                <a:solidFill>
                  <a:schemeClr val="tx1">
                    <a:lumMod val="95000"/>
                  </a:schemeClr>
                </a:solidFill>
              </a:rPr>
              <a:t>2. Software Configuration</a:t>
            </a:r>
          </a:p>
          <a:p>
            <a:r>
              <a:rPr lang="en-US" sz="6600" dirty="0">
                <a:solidFill>
                  <a:srgbClr val="FFFF00"/>
                </a:solidFill>
              </a:rPr>
              <a:t>3. Project Preparation</a:t>
            </a:r>
          </a:p>
          <a:p>
            <a:r>
              <a:rPr lang="en-US" sz="6600" dirty="0"/>
              <a:t>4. Recording Data</a:t>
            </a:r>
          </a:p>
          <a:p>
            <a:r>
              <a:rPr lang="en-US" sz="6600" dirty="0"/>
              <a:t>5. Post Processing</a:t>
            </a:r>
            <a:endParaRPr lang="en-NL" sz="6600" dirty="0"/>
          </a:p>
        </p:txBody>
      </p:sp>
    </p:spTree>
    <p:extLst>
      <p:ext uri="{BB962C8B-B14F-4D97-AF65-F5344CB8AC3E}">
        <p14:creationId xmlns:p14="http://schemas.microsoft.com/office/powerpoint/2010/main" val="23488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872F-41C5-225B-FCA0-7CA3BCE7475F}"/>
              </a:ext>
            </a:extLst>
          </p:cNvPr>
          <p:cNvSpPr>
            <a:spLocks noGrp="1"/>
          </p:cNvSpPr>
          <p:nvPr>
            <p:ph type="title"/>
          </p:nvPr>
        </p:nvSpPr>
        <p:spPr/>
        <p:txBody>
          <a:bodyPr/>
          <a:lstStyle/>
          <a:p>
            <a:r>
              <a:rPr lang="en-US" dirty="0"/>
              <a:t>Project Preparation – New Project</a:t>
            </a:r>
            <a:endParaRPr lang="en-NL" dirty="0"/>
          </a:p>
        </p:txBody>
      </p:sp>
      <p:sp>
        <p:nvSpPr>
          <p:cNvPr id="3" name="Content Placeholder 2">
            <a:extLst>
              <a:ext uri="{FF2B5EF4-FFF2-40B4-BE49-F238E27FC236}">
                <a16:creationId xmlns:a16="http://schemas.microsoft.com/office/drawing/2014/main" id="{48D8E5AC-E433-0511-5950-9826401E9CE4}"/>
              </a:ext>
            </a:extLst>
          </p:cNvPr>
          <p:cNvSpPr>
            <a:spLocks noGrp="1"/>
          </p:cNvSpPr>
          <p:nvPr>
            <p:ph idx="1"/>
          </p:nvPr>
        </p:nvSpPr>
        <p:spPr/>
        <p:txBody>
          <a:bodyPr>
            <a:normAutofit lnSpcReduction="10000"/>
          </a:bodyPr>
          <a:lstStyle/>
          <a:p>
            <a:r>
              <a:rPr lang="en-US" dirty="0"/>
              <a:t>In Hydromagic, maps, raw data, soundings, waypoints, routes, comments and other files are organized in a project.</a:t>
            </a:r>
          </a:p>
          <a:p>
            <a:r>
              <a:rPr lang="en-US" dirty="0"/>
              <a:t>Before you start recording sounding data, you must create a project and select the map projection.</a:t>
            </a:r>
          </a:p>
          <a:p>
            <a:r>
              <a:rPr lang="en-US" dirty="0"/>
              <a:t>Projects can be transferred between computers by copying or moving the folder structure using an USB stick or external HD.</a:t>
            </a:r>
          </a:p>
          <a:p>
            <a:r>
              <a:rPr lang="en-US" dirty="0"/>
              <a:t>Most menu options will be disabled until a project has been created.</a:t>
            </a:r>
          </a:p>
          <a:p>
            <a:r>
              <a:rPr lang="en-US" dirty="0"/>
              <a:t>To start a new project, select the “New Project…” option from the “File” menu.</a:t>
            </a:r>
            <a:endParaRPr lang="en-NL" dirty="0"/>
          </a:p>
        </p:txBody>
      </p:sp>
    </p:spTree>
    <p:extLst>
      <p:ext uri="{BB962C8B-B14F-4D97-AF65-F5344CB8AC3E}">
        <p14:creationId xmlns:p14="http://schemas.microsoft.com/office/powerpoint/2010/main" val="323295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A356-D377-30BE-46F4-2DB3E55BCC81}"/>
              </a:ext>
            </a:extLst>
          </p:cNvPr>
          <p:cNvSpPr>
            <a:spLocks noGrp="1"/>
          </p:cNvSpPr>
          <p:nvPr>
            <p:ph type="title"/>
          </p:nvPr>
        </p:nvSpPr>
        <p:spPr/>
        <p:txBody>
          <a:bodyPr/>
          <a:lstStyle/>
          <a:p>
            <a:r>
              <a:rPr lang="en-US" dirty="0"/>
              <a:t>Project Preparation – New Project</a:t>
            </a:r>
            <a:endParaRPr lang="en-NL" dirty="0"/>
          </a:p>
        </p:txBody>
      </p:sp>
      <p:pic>
        <p:nvPicPr>
          <p:cNvPr id="5" name="Content Placeholder 4">
            <a:extLst>
              <a:ext uri="{FF2B5EF4-FFF2-40B4-BE49-F238E27FC236}">
                <a16:creationId xmlns:a16="http://schemas.microsoft.com/office/drawing/2014/main" id="{1CD99EF9-F9DB-F6F4-6CE9-F4B6FA0636EA}"/>
              </a:ext>
            </a:extLst>
          </p:cNvPr>
          <p:cNvPicPr>
            <a:picLocks noGrp="1" noChangeAspect="1"/>
          </p:cNvPicPr>
          <p:nvPr>
            <p:ph idx="1"/>
          </p:nvPr>
        </p:nvPicPr>
        <p:blipFill>
          <a:blip r:embed="rId2"/>
          <a:stretch>
            <a:fillRect/>
          </a:stretch>
        </p:blipFill>
        <p:spPr>
          <a:xfrm>
            <a:off x="2922589" y="1620271"/>
            <a:ext cx="6010275" cy="3305175"/>
          </a:xfrm>
        </p:spPr>
      </p:pic>
      <p:sp>
        <p:nvSpPr>
          <p:cNvPr id="7" name="TextBox 6">
            <a:extLst>
              <a:ext uri="{FF2B5EF4-FFF2-40B4-BE49-F238E27FC236}">
                <a16:creationId xmlns:a16="http://schemas.microsoft.com/office/drawing/2014/main" id="{2B81A277-8452-410D-BE7D-E8025FC32B16}"/>
              </a:ext>
            </a:extLst>
          </p:cNvPr>
          <p:cNvSpPr txBox="1"/>
          <p:nvPr/>
        </p:nvSpPr>
        <p:spPr>
          <a:xfrm>
            <a:off x="2770259" y="5107880"/>
            <a:ext cx="6651482" cy="1569660"/>
          </a:xfrm>
          <a:prstGeom prst="rect">
            <a:avLst/>
          </a:prstGeom>
          <a:noFill/>
        </p:spPr>
        <p:txBody>
          <a:bodyPr wrap="square" rtlCol="0">
            <a:spAutoFit/>
          </a:bodyPr>
          <a:lstStyle/>
          <a:p>
            <a:r>
              <a:rPr lang="en-US" sz="2400" dirty="0"/>
              <a:t>The project name, location and map projection are required settings. You can use the other fields for additional information; Click the “Select…” button to choose a map projection for the project.</a:t>
            </a:r>
            <a:endParaRPr lang="en-NL" sz="2400" dirty="0"/>
          </a:p>
        </p:txBody>
      </p:sp>
    </p:spTree>
    <p:extLst>
      <p:ext uri="{BB962C8B-B14F-4D97-AF65-F5344CB8AC3E}">
        <p14:creationId xmlns:p14="http://schemas.microsoft.com/office/powerpoint/2010/main" val="119095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FEF1-398C-C665-C560-0F2E5CB11DBF}"/>
              </a:ext>
            </a:extLst>
          </p:cNvPr>
          <p:cNvSpPr>
            <a:spLocks noGrp="1"/>
          </p:cNvSpPr>
          <p:nvPr>
            <p:ph type="title"/>
          </p:nvPr>
        </p:nvSpPr>
        <p:spPr/>
        <p:txBody>
          <a:bodyPr>
            <a:normAutofit fontScale="90000"/>
          </a:bodyPr>
          <a:lstStyle/>
          <a:p>
            <a:r>
              <a:rPr lang="en-US" dirty="0"/>
              <a:t>Project Preparation – Map Projection</a:t>
            </a:r>
            <a:endParaRPr lang="en-NL" dirty="0"/>
          </a:p>
        </p:txBody>
      </p:sp>
      <p:pic>
        <p:nvPicPr>
          <p:cNvPr id="5" name="Content Placeholder 4">
            <a:extLst>
              <a:ext uri="{FF2B5EF4-FFF2-40B4-BE49-F238E27FC236}">
                <a16:creationId xmlns:a16="http://schemas.microsoft.com/office/drawing/2014/main" id="{5829AE9C-2610-A87E-A945-76001E8ADA06}"/>
              </a:ext>
            </a:extLst>
          </p:cNvPr>
          <p:cNvPicPr>
            <a:picLocks noGrp="1" noChangeAspect="1"/>
          </p:cNvPicPr>
          <p:nvPr>
            <p:ph idx="1"/>
          </p:nvPr>
        </p:nvPicPr>
        <p:blipFill>
          <a:blip r:embed="rId2"/>
          <a:stretch>
            <a:fillRect/>
          </a:stretch>
        </p:blipFill>
        <p:spPr>
          <a:xfrm>
            <a:off x="838200" y="1554846"/>
            <a:ext cx="3385008" cy="4763519"/>
          </a:xfrm>
        </p:spPr>
      </p:pic>
      <p:sp>
        <p:nvSpPr>
          <p:cNvPr id="7" name="TextBox 6">
            <a:extLst>
              <a:ext uri="{FF2B5EF4-FFF2-40B4-BE49-F238E27FC236}">
                <a16:creationId xmlns:a16="http://schemas.microsoft.com/office/drawing/2014/main" id="{26AD77CA-21A3-AC30-093E-ADFAE216BAA2}"/>
              </a:ext>
            </a:extLst>
          </p:cNvPr>
          <p:cNvSpPr txBox="1"/>
          <p:nvPr/>
        </p:nvSpPr>
        <p:spPr>
          <a:xfrm>
            <a:off x="4468305" y="1554846"/>
            <a:ext cx="674464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A map projection is required. It is not possible to record data in WGS84 (can be exported in WGS84 after processing though).</a:t>
            </a:r>
            <a:br>
              <a:rPr lang="en-US" dirty="0"/>
            </a:br>
            <a:endParaRPr lang="en-US" dirty="0"/>
          </a:p>
          <a:p>
            <a:pPr marL="285750" indent="-285750">
              <a:buFont typeface="Arial" panose="020B0604020202020204" pitchFamily="34" charset="0"/>
              <a:buChar char="•"/>
            </a:pPr>
            <a:r>
              <a:rPr lang="en-US" dirty="0"/>
              <a:t>More then 5000 map projections are built-in. Extra map projections can be added by user.</a:t>
            </a:r>
          </a:p>
          <a:p>
            <a:endParaRPr lang="en-US" dirty="0"/>
          </a:p>
          <a:p>
            <a:pPr marL="285750" indent="-285750">
              <a:buFont typeface="Arial" panose="020B0604020202020204" pitchFamily="34" charset="0"/>
              <a:buChar char="•"/>
            </a:pPr>
            <a:r>
              <a:rPr lang="en-US" dirty="0"/>
              <a:t>Software supports geoid models, NTv2 correction grid (GSB), NADCON, HARN and horizontal correction grids (RD, JTSK, Lb72).</a:t>
            </a:r>
            <a:br>
              <a:rPr lang="en-US" dirty="0"/>
            </a:br>
            <a:endParaRPr lang="en-US" dirty="0"/>
          </a:p>
          <a:p>
            <a:pPr marL="285750" indent="-285750">
              <a:buFont typeface="Arial" panose="020B0604020202020204" pitchFamily="34" charset="0"/>
              <a:buChar char="•"/>
            </a:pPr>
            <a:r>
              <a:rPr lang="en-US" dirty="0"/>
              <a:t>Recently used map projections will be shown on top of the list.</a:t>
            </a:r>
            <a:br>
              <a:rPr lang="en-US" dirty="0"/>
            </a:br>
            <a:r>
              <a:rPr lang="en-US" dirty="0"/>
              <a:t>You can mark map projections as favorite.</a:t>
            </a:r>
            <a:br>
              <a:rPr lang="en-US" dirty="0"/>
            </a:br>
            <a:endParaRPr lang="en-US" dirty="0"/>
          </a:p>
          <a:p>
            <a:pPr marL="285750" indent="-285750">
              <a:buFont typeface="Arial" panose="020B0604020202020204" pitchFamily="34" charset="0"/>
              <a:buChar char="•"/>
            </a:pPr>
            <a:r>
              <a:rPr lang="en-US" dirty="0"/>
              <a:t>Type the name of the area, projection, map datum or EPSG or ESRI ID to search for a map projection. When selected, click “OK”.</a:t>
            </a:r>
          </a:p>
          <a:p>
            <a:endParaRPr lang="en-NL" dirty="0"/>
          </a:p>
          <a:p>
            <a:endParaRPr lang="en-NL" dirty="0"/>
          </a:p>
        </p:txBody>
      </p:sp>
    </p:spTree>
    <p:extLst>
      <p:ext uri="{BB962C8B-B14F-4D97-AF65-F5344CB8AC3E}">
        <p14:creationId xmlns:p14="http://schemas.microsoft.com/office/powerpoint/2010/main" val="108570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F11C-0EA4-A3E9-57E8-70EFFD495358}"/>
              </a:ext>
            </a:extLst>
          </p:cNvPr>
          <p:cNvSpPr>
            <a:spLocks noGrp="1"/>
          </p:cNvSpPr>
          <p:nvPr>
            <p:ph type="title"/>
          </p:nvPr>
        </p:nvSpPr>
        <p:spPr/>
        <p:txBody>
          <a:bodyPr/>
          <a:lstStyle/>
          <a:p>
            <a:r>
              <a:rPr lang="en-US" dirty="0"/>
              <a:t>Project Preparation – Map Import</a:t>
            </a:r>
            <a:endParaRPr lang="en-NL" dirty="0"/>
          </a:p>
        </p:txBody>
      </p:sp>
      <p:sp>
        <p:nvSpPr>
          <p:cNvPr id="3" name="Content Placeholder 2">
            <a:extLst>
              <a:ext uri="{FF2B5EF4-FFF2-40B4-BE49-F238E27FC236}">
                <a16:creationId xmlns:a16="http://schemas.microsoft.com/office/drawing/2014/main" id="{FF4E385A-619F-A3F3-E389-43C4A012A79C}"/>
              </a:ext>
            </a:extLst>
          </p:cNvPr>
          <p:cNvSpPr>
            <a:spLocks noGrp="1"/>
          </p:cNvSpPr>
          <p:nvPr>
            <p:ph idx="1"/>
          </p:nvPr>
        </p:nvSpPr>
        <p:spPr/>
        <p:txBody>
          <a:bodyPr>
            <a:normAutofit lnSpcReduction="10000"/>
          </a:bodyPr>
          <a:lstStyle/>
          <a:p>
            <a:r>
              <a:rPr lang="en-US" dirty="0"/>
              <a:t>Map files can be import by selecting “Import Map…” from the “File” =&gt; “Import” menu, or by clicking the toolbar button.</a:t>
            </a:r>
          </a:p>
          <a:p>
            <a:r>
              <a:rPr lang="en-US" dirty="0"/>
              <a:t>Supported vector </a:t>
            </a:r>
            <a:r>
              <a:rPr lang="en-US"/>
              <a:t>formats include: </a:t>
            </a:r>
            <a:r>
              <a:rPr lang="en-US" dirty="0"/>
              <a:t>AutoCAD DXF, ESRI Shape File, Arc/Info coverage, KML</a:t>
            </a:r>
            <a:r>
              <a:rPr lang="en-US"/>
              <a:t>, S-57, S-63 </a:t>
            </a:r>
            <a:r>
              <a:rPr lang="en-US" dirty="0"/>
              <a:t>and many more.</a:t>
            </a:r>
          </a:p>
          <a:p>
            <a:r>
              <a:rPr lang="en-US" dirty="0"/>
              <a:t> Supported raster formats include: </a:t>
            </a:r>
            <a:r>
              <a:rPr lang="en-US" dirty="0" err="1"/>
              <a:t>GeoTIFF</a:t>
            </a:r>
            <a:r>
              <a:rPr lang="en-US" dirty="0"/>
              <a:t>, BMP, JPEG, PNG, TIF, and GIF image files, BSB files (KAP).</a:t>
            </a:r>
          </a:p>
          <a:p>
            <a:r>
              <a:rPr lang="en-US" dirty="0"/>
              <a:t>World and projection files are supported, to place the image at the correct location in case of raster files.</a:t>
            </a:r>
          </a:p>
          <a:p>
            <a:r>
              <a:rPr lang="en-US" dirty="0"/>
              <a:t>When no map data is available for your location, you can use the built-in map downloader as discussed on the next page.</a:t>
            </a:r>
            <a:endParaRPr lang="en-NL" dirty="0"/>
          </a:p>
        </p:txBody>
      </p:sp>
    </p:spTree>
    <p:extLst>
      <p:ext uri="{BB962C8B-B14F-4D97-AF65-F5344CB8AC3E}">
        <p14:creationId xmlns:p14="http://schemas.microsoft.com/office/powerpoint/2010/main" val="387404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5122-F1CB-A397-9078-DFC5D1854E43}"/>
              </a:ext>
            </a:extLst>
          </p:cNvPr>
          <p:cNvSpPr>
            <a:spLocks noGrp="1"/>
          </p:cNvSpPr>
          <p:nvPr>
            <p:ph type="title"/>
          </p:nvPr>
        </p:nvSpPr>
        <p:spPr/>
        <p:txBody>
          <a:bodyPr>
            <a:normAutofit fontScale="90000"/>
          </a:bodyPr>
          <a:lstStyle/>
          <a:p>
            <a:r>
              <a:rPr lang="en-US" dirty="0"/>
              <a:t>Project Preparation – Map Download</a:t>
            </a:r>
            <a:endParaRPr lang="en-NL" dirty="0"/>
          </a:p>
        </p:txBody>
      </p:sp>
      <p:pic>
        <p:nvPicPr>
          <p:cNvPr id="5" name="Content Placeholder 4">
            <a:extLst>
              <a:ext uri="{FF2B5EF4-FFF2-40B4-BE49-F238E27FC236}">
                <a16:creationId xmlns:a16="http://schemas.microsoft.com/office/drawing/2014/main" id="{89D18E1D-7A27-2C71-CA8B-3BC8C9699FC3}"/>
              </a:ext>
            </a:extLst>
          </p:cNvPr>
          <p:cNvPicPr>
            <a:picLocks noGrp="1" noChangeAspect="1"/>
          </p:cNvPicPr>
          <p:nvPr>
            <p:ph idx="1"/>
          </p:nvPr>
        </p:nvPicPr>
        <p:blipFill>
          <a:blip r:embed="rId2"/>
          <a:stretch>
            <a:fillRect/>
          </a:stretch>
        </p:blipFill>
        <p:spPr>
          <a:xfrm>
            <a:off x="838200" y="2198182"/>
            <a:ext cx="4752975" cy="3790950"/>
          </a:xfrm>
        </p:spPr>
      </p:pic>
      <p:sp>
        <p:nvSpPr>
          <p:cNvPr id="6" name="TextBox 5">
            <a:extLst>
              <a:ext uri="{FF2B5EF4-FFF2-40B4-BE49-F238E27FC236}">
                <a16:creationId xmlns:a16="http://schemas.microsoft.com/office/drawing/2014/main" id="{94AC519E-5367-8B86-8415-B0041069D769}"/>
              </a:ext>
            </a:extLst>
          </p:cNvPr>
          <p:cNvSpPr txBox="1"/>
          <p:nvPr/>
        </p:nvSpPr>
        <p:spPr>
          <a:xfrm>
            <a:off x="5791200" y="1954610"/>
            <a:ext cx="5562600"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Use the map downloader when no map is available in either one of the supported vector or raster formats.</a:t>
            </a:r>
            <a:br>
              <a:rPr lang="en-US" sz="1600" dirty="0"/>
            </a:br>
            <a:endParaRPr lang="en-US" sz="1600" dirty="0"/>
          </a:p>
          <a:p>
            <a:pPr marL="285750" indent="-285750">
              <a:buFont typeface="Arial" panose="020B0604020202020204" pitchFamily="34" charset="0"/>
              <a:buChar char="•"/>
            </a:pPr>
            <a:r>
              <a:rPr lang="en-US" sz="1600" dirty="0"/>
              <a:t>Maps can be downloaded from Google Maps, Bing Maps, ESRI or an OpenStreetMap server.</a:t>
            </a:r>
            <a:br>
              <a:rPr lang="en-US" sz="1600" dirty="0"/>
            </a:br>
            <a:endParaRPr lang="en-US" sz="1600" dirty="0"/>
          </a:p>
          <a:p>
            <a:pPr marL="285750" indent="-285750">
              <a:buFont typeface="Arial" panose="020B0604020202020204" pitchFamily="34" charset="0"/>
              <a:buChar char="•"/>
            </a:pPr>
            <a:r>
              <a:rPr lang="en-US" sz="1600" dirty="0"/>
              <a:t>Click the “Calculate…” button to calculate the map coverage using a GNSS position, street address, or an existing raw data file, map, sounding file or waypoint.</a:t>
            </a:r>
            <a:br>
              <a:rPr lang="en-US" sz="1600" dirty="0"/>
            </a:br>
            <a:endParaRPr lang="en-US" sz="1600" dirty="0"/>
          </a:p>
          <a:p>
            <a:pPr marL="285750" indent="-285750">
              <a:buFont typeface="Arial" panose="020B0604020202020204" pitchFamily="34" charset="0"/>
              <a:buChar char="•"/>
            </a:pPr>
            <a:r>
              <a:rPr lang="en-US" sz="1600" dirty="0"/>
              <a:t>Select an output file in which the downloaded map data should be stored.</a:t>
            </a:r>
            <a:br>
              <a:rPr lang="en-US" sz="1600" dirty="0"/>
            </a:br>
            <a:endParaRPr lang="en-US" sz="1600" dirty="0"/>
          </a:p>
          <a:p>
            <a:pPr marL="285750" indent="-285750">
              <a:buFont typeface="Arial" panose="020B0604020202020204" pitchFamily="34" charset="0"/>
              <a:buChar char="•"/>
            </a:pPr>
            <a:r>
              <a:rPr lang="en-US" sz="1600" dirty="0"/>
              <a:t>Click “OK” to start the download. When completed, the image will be georeferenced using the map project used in the project and the map will be added to the project automatically.</a:t>
            </a:r>
            <a:endParaRPr lang="en-NL" sz="1600" dirty="0"/>
          </a:p>
        </p:txBody>
      </p:sp>
    </p:spTree>
    <p:extLst>
      <p:ext uri="{BB962C8B-B14F-4D97-AF65-F5344CB8AC3E}">
        <p14:creationId xmlns:p14="http://schemas.microsoft.com/office/powerpoint/2010/main" val="346763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4FB9-22E1-52FC-4555-D0563BF7DB59}"/>
              </a:ext>
            </a:extLst>
          </p:cNvPr>
          <p:cNvSpPr>
            <a:spLocks noGrp="1"/>
          </p:cNvSpPr>
          <p:nvPr>
            <p:ph type="title"/>
          </p:nvPr>
        </p:nvSpPr>
        <p:spPr/>
        <p:txBody>
          <a:bodyPr/>
          <a:lstStyle/>
          <a:p>
            <a:r>
              <a:rPr lang="en-US" dirty="0"/>
              <a:t>Project Preparation - Boundaries</a:t>
            </a:r>
            <a:endParaRPr lang="en-NL" dirty="0"/>
          </a:p>
        </p:txBody>
      </p:sp>
      <p:sp>
        <p:nvSpPr>
          <p:cNvPr id="3" name="Content Placeholder 2">
            <a:extLst>
              <a:ext uri="{FF2B5EF4-FFF2-40B4-BE49-F238E27FC236}">
                <a16:creationId xmlns:a16="http://schemas.microsoft.com/office/drawing/2014/main" id="{EE66D42E-FCA5-B4E8-5064-BDB755A75CB7}"/>
              </a:ext>
            </a:extLst>
          </p:cNvPr>
          <p:cNvSpPr>
            <a:spLocks noGrp="1"/>
          </p:cNvSpPr>
          <p:nvPr>
            <p:ph idx="1"/>
          </p:nvPr>
        </p:nvSpPr>
        <p:spPr>
          <a:xfrm>
            <a:off x="3890512" y="1825624"/>
            <a:ext cx="7463287" cy="4519793"/>
          </a:xfrm>
        </p:spPr>
        <p:txBody>
          <a:bodyPr/>
          <a:lstStyle/>
          <a:p>
            <a:r>
              <a:rPr lang="en-US" dirty="0"/>
              <a:t>In Hydromagic, a boundary can be used to generate cross sections, routes and to clip data when generating matrices or volume reports.</a:t>
            </a:r>
          </a:p>
          <a:p>
            <a:r>
              <a:rPr lang="en-US" dirty="0"/>
              <a:t>Select the “Draw Boundary” option from the “Cursor” menu to start drawing a boundary.</a:t>
            </a:r>
          </a:p>
          <a:p>
            <a:r>
              <a:rPr lang="en-US" dirty="0"/>
              <a:t>The boundary should define your survey area. Left click to add points, click right end drawing.</a:t>
            </a:r>
          </a:p>
          <a:p>
            <a:r>
              <a:rPr lang="en-US" dirty="0"/>
              <a:t>To define an island, draw a boundary inside a boundary and select both boundaries.</a:t>
            </a:r>
          </a:p>
          <a:p>
            <a:pPr marL="0" indent="0">
              <a:buNone/>
            </a:pPr>
            <a:endParaRPr lang="en-NL" dirty="0"/>
          </a:p>
        </p:txBody>
      </p:sp>
      <p:graphicFrame>
        <p:nvGraphicFramePr>
          <p:cNvPr id="4" name="Object 3">
            <a:extLst>
              <a:ext uri="{FF2B5EF4-FFF2-40B4-BE49-F238E27FC236}">
                <a16:creationId xmlns:a16="http://schemas.microsoft.com/office/drawing/2014/main" id="{CD39CBFF-8A47-E6F8-9A6D-106FDF970C9A}"/>
              </a:ext>
            </a:extLst>
          </p:cNvPr>
          <p:cNvGraphicFramePr>
            <a:graphicFrameLocks noChangeAspect="1"/>
          </p:cNvGraphicFramePr>
          <p:nvPr>
            <p:extLst>
              <p:ext uri="{D42A27DB-BD31-4B8C-83A1-F6EECF244321}">
                <p14:modId xmlns:p14="http://schemas.microsoft.com/office/powerpoint/2010/main" val="4150857090"/>
              </p:ext>
            </p:extLst>
          </p:nvPr>
        </p:nvGraphicFramePr>
        <p:xfrm>
          <a:off x="1120000" y="1825625"/>
          <a:ext cx="2627003" cy="4519793"/>
        </p:xfrm>
        <a:graphic>
          <a:graphicData uri="http://schemas.openxmlformats.org/presentationml/2006/ole">
            <mc:AlternateContent xmlns:mc="http://schemas.openxmlformats.org/markup-compatibility/2006">
              <mc:Choice xmlns:v="urn:schemas-microsoft-com:vml" Requires="v">
                <p:oleObj name="Bitmap Image" r:id="rId2" imgW="3714840" imgH="6391440" progId="PBrush">
                  <p:embed/>
                </p:oleObj>
              </mc:Choice>
              <mc:Fallback>
                <p:oleObj name="Bitmap Image" r:id="rId2" imgW="3714840" imgH="6391440" progId="PBrush">
                  <p:embed/>
                  <p:pic>
                    <p:nvPicPr>
                      <p:cNvPr id="4" name="Object 3">
                        <a:extLst>
                          <a:ext uri="{FF2B5EF4-FFF2-40B4-BE49-F238E27FC236}">
                            <a16:creationId xmlns:a16="http://schemas.microsoft.com/office/drawing/2014/main" id="{CD39CBFF-8A47-E6F8-9A6D-106FDF970C9A}"/>
                          </a:ext>
                        </a:extLst>
                      </p:cNvPr>
                      <p:cNvPicPr/>
                      <p:nvPr/>
                    </p:nvPicPr>
                    <p:blipFill>
                      <a:blip r:embed="rId3"/>
                      <a:stretch>
                        <a:fillRect/>
                      </a:stretch>
                    </p:blipFill>
                    <p:spPr>
                      <a:xfrm>
                        <a:off x="1120000" y="1825625"/>
                        <a:ext cx="2627003" cy="4519793"/>
                      </a:xfrm>
                      <a:prstGeom prst="rect">
                        <a:avLst/>
                      </a:prstGeom>
                    </p:spPr>
                  </p:pic>
                </p:oleObj>
              </mc:Fallback>
            </mc:AlternateContent>
          </a:graphicData>
        </a:graphic>
      </p:graphicFrame>
    </p:spTree>
    <p:extLst>
      <p:ext uri="{BB962C8B-B14F-4D97-AF65-F5344CB8AC3E}">
        <p14:creationId xmlns:p14="http://schemas.microsoft.com/office/powerpoint/2010/main" val="171244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0EAE-87D0-5E89-90D7-0D869DB98A46}"/>
              </a:ext>
            </a:extLst>
          </p:cNvPr>
          <p:cNvSpPr>
            <a:spLocks noGrp="1"/>
          </p:cNvSpPr>
          <p:nvPr>
            <p:ph type="title"/>
          </p:nvPr>
        </p:nvSpPr>
        <p:spPr/>
        <p:txBody>
          <a:bodyPr>
            <a:normAutofit fontScale="90000"/>
          </a:bodyPr>
          <a:lstStyle/>
          <a:p>
            <a:r>
              <a:rPr lang="en-US" dirty="0"/>
              <a:t>Project Preparation – Cross Sections	</a:t>
            </a:r>
            <a:endParaRPr lang="en-NL" dirty="0"/>
          </a:p>
        </p:txBody>
      </p:sp>
      <p:sp>
        <p:nvSpPr>
          <p:cNvPr id="7" name="Content Placeholder 6">
            <a:extLst>
              <a:ext uri="{FF2B5EF4-FFF2-40B4-BE49-F238E27FC236}">
                <a16:creationId xmlns:a16="http://schemas.microsoft.com/office/drawing/2014/main" id="{D0A8667D-131D-E3E3-B964-50FDA948D288}"/>
              </a:ext>
            </a:extLst>
          </p:cNvPr>
          <p:cNvSpPr>
            <a:spLocks noGrp="1"/>
          </p:cNvSpPr>
          <p:nvPr>
            <p:ph idx="1"/>
          </p:nvPr>
        </p:nvSpPr>
        <p:spPr>
          <a:xfrm>
            <a:off x="3195782" y="1655560"/>
            <a:ext cx="8158018" cy="4821967"/>
          </a:xfrm>
        </p:spPr>
        <p:txBody>
          <a:bodyPr>
            <a:normAutofit fontScale="92500" lnSpcReduction="10000"/>
          </a:bodyPr>
          <a:lstStyle/>
          <a:p>
            <a:r>
              <a:rPr lang="en-US" dirty="0"/>
              <a:t>Sections can be used in routes, for steering guidance and in volume calculations.</a:t>
            </a:r>
          </a:p>
          <a:p>
            <a:r>
              <a:rPr lang="en-US" dirty="0"/>
              <a:t>Cross sections can be auto generated or placed manually. In this example we place one cross section manually and use this one as template to create the others.</a:t>
            </a:r>
          </a:p>
          <a:p>
            <a:r>
              <a:rPr lang="en-US" dirty="0"/>
              <a:t>Right click on the map display and select the “Add Section…” option. In the dialog which appears click “OK”.</a:t>
            </a:r>
          </a:p>
          <a:p>
            <a:r>
              <a:rPr lang="en-US" dirty="0"/>
              <a:t>When clicking and dragging the section on the end points, the length and direction can be changed. Make sure it is in the preferred direction.</a:t>
            </a:r>
          </a:p>
          <a:p>
            <a:r>
              <a:rPr lang="en-US" dirty="0"/>
              <a:t>When clicking and dragging the section on the center point, it’s center position can be changed.</a:t>
            </a:r>
            <a:endParaRPr lang="en-NL" dirty="0"/>
          </a:p>
        </p:txBody>
      </p:sp>
      <p:graphicFrame>
        <p:nvGraphicFramePr>
          <p:cNvPr id="8" name="Object 7">
            <a:extLst>
              <a:ext uri="{FF2B5EF4-FFF2-40B4-BE49-F238E27FC236}">
                <a16:creationId xmlns:a16="http://schemas.microsoft.com/office/drawing/2014/main" id="{802BC65F-997E-B947-8A92-D237978572C5}"/>
              </a:ext>
            </a:extLst>
          </p:cNvPr>
          <p:cNvGraphicFramePr>
            <a:graphicFrameLocks noChangeAspect="1"/>
          </p:cNvGraphicFramePr>
          <p:nvPr>
            <p:extLst>
              <p:ext uri="{D42A27DB-BD31-4B8C-83A1-F6EECF244321}">
                <p14:modId xmlns:p14="http://schemas.microsoft.com/office/powerpoint/2010/main" val="1551439884"/>
              </p:ext>
            </p:extLst>
          </p:nvPr>
        </p:nvGraphicFramePr>
        <p:xfrm>
          <a:off x="1120000" y="1655561"/>
          <a:ext cx="1928000" cy="2345733"/>
        </p:xfrm>
        <a:graphic>
          <a:graphicData uri="http://schemas.openxmlformats.org/presentationml/2006/ole">
            <mc:AlternateContent xmlns:mc="http://schemas.openxmlformats.org/markup-compatibility/2006">
              <mc:Choice xmlns:v="urn:schemas-microsoft-com:vml" Requires="v">
                <p:oleObj name="Bitmap Image" r:id="rId2" imgW="2857680" imgH="3476520" progId="PBrush">
                  <p:embed/>
                </p:oleObj>
              </mc:Choice>
              <mc:Fallback>
                <p:oleObj name="Bitmap Image" r:id="rId2" imgW="2857680" imgH="3476520" progId="PBrush">
                  <p:embed/>
                  <p:pic>
                    <p:nvPicPr>
                      <p:cNvPr id="8" name="Object 7">
                        <a:extLst>
                          <a:ext uri="{FF2B5EF4-FFF2-40B4-BE49-F238E27FC236}">
                            <a16:creationId xmlns:a16="http://schemas.microsoft.com/office/drawing/2014/main" id="{802BC65F-997E-B947-8A92-D237978572C5}"/>
                          </a:ext>
                        </a:extLst>
                      </p:cNvPr>
                      <p:cNvPicPr/>
                      <p:nvPr/>
                    </p:nvPicPr>
                    <p:blipFill>
                      <a:blip r:embed="rId3"/>
                      <a:stretch>
                        <a:fillRect/>
                      </a:stretch>
                    </p:blipFill>
                    <p:spPr>
                      <a:xfrm>
                        <a:off x="1120000" y="1655561"/>
                        <a:ext cx="1928000" cy="234573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458D51C-5E1D-289C-1B76-7BF7EB1E65BC}"/>
              </a:ext>
            </a:extLst>
          </p:cNvPr>
          <p:cNvGraphicFramePr>
            <a:graphicFrameLocks noChangeAspect="1"/>
          </p:cNvGraphicFramePr>
          <p:nvPr>
            <p:extLst>
              <p:ext uri="{D42A27DB-BD31-4B8C-83A1-F6EECF244321}">
                <p14:modId xmlns:p14="http://schemas.microsoft.com/office/powerpoint/2010/main" val="2288076990"/>
              </p:ext>
            </p:extLst>
          </p:nvPr>
        </p:nvGraphicFramePr>
        <p:xfrm>
          <a:off x="1120000" y="4105932"/>
          <a:ext cx="1911092" cy="2371596"/>
        </p:xfrm>
        <a:graphic>
          <a:graphicData uri="http://schemas.openxmlformats.org/presentationml/2006/ole">
            <mc:AlternateContent xmlns:mc="http://schemas.openxmlformats.org/markup-compatibility/2006">
              <mc:Choice xmlns:v="urn:schemas-microsoft-com:vml" Requires="v">
                <p:oleObj name="Bitmap Image" r:id="rId4" imgW="3162240" imgH="3924360" progId="PBrush">
                  <p:embed/>
                </p:oleObj>
              </mc:Choice>
              <mc:Fallback>
                <p:oleObj name="Bitmap Image" r:id="rId4" imgW="3162240" imgH="3924360" progId="PBrush">
                  <p:embed/>
                  <p:pic>
                    <p:nvPicPr>
                      <p:cNvPr id="9" name="Object 8">
                        <a:extLst>
                          <a:ext uri="{FF2B5EF4-FFF2-40B4-BE49-F238E27FC236}">
                            <a16:creationId xmlns:a16="http://schemas.microsoft.com/office/drawing/2014/main" id="{E458D51C-5E1D-289C-1B76-7BF7EB1E65BC}"/>
                          </a:ext>
                        </a:extLst>
                      </p:cNvPr>
                      <p:cNvPicPr/>
                      <p:nvPr/>
                    </p:nvPicPr>
                    <p:blipFill>
                      <a:blip r:embed="rId5"/>
                      <a:stretch>
                        <a:fillRect/>
                      </a:stretch>
                    </p:blipFill>
                    <p:spPr>
                      <a:xfrm>
                        <a:off x="1120000" y="4105932"/>
                        <a:ext cx="1911092" cy="2371596"/>
                      </a:xfrm>
                      <a:prstGeom prst="rect">
                        <a:avLst/>
                      </a:prstGeom>
                    </p:spPr>
                  </p:pic>
                </p:oleObj>
              </mc:Fallback>
            </mc:AlternateContent>
          </a:graphicData>
        </a:graphic>
      </p:graphicFrame>
    </p:spTree>
    <p:extLst>
      <p:ext uri="{BB962C8B-B14F-4D97-AF65-F5344CB8AC3E}">
        <p14:creationId xmlns:p14="http://schemas.microsoft.com/office/powerpoint/2010/main" val="57910128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CDD82CE05C34B91A6D5AF5778A555" ma:contentTypeVersion="5" ma:contentTypeDescription="Create a new document." ma:contentTypeScope="" ma:versionID="a7aba0fab9d7b95da72de1c9e98803c6">
  <xsd:schema xmlns:xsd="http://www.w3.org/2001/XMLSchema" xmlns:xs="http://www.w3.org/2001/XMLSchema" xmlns:p="http://schemas.microsoft.com/office/2006/metadata/properties" xmlns:ns3="02e8b90b-ec79-4b42-bab1-ff1f0bf7013c" xmlns:ns4="bb642792-feca-4d5a-8d5e-24ad949f94fa" targetNamespace="http://schemas.microsoft.com/office/2006/metadata/properties" ma:root="true" ma:fieldsID="fabe65b13a55ac4d0d581acb01a193b3" ns3:_="" ns4:_="">
    <xsd:import namespace="02e8b90b-ec79-4b42-bab1-ff1f0bf7013c"/>
    <xsd:import namespace="bb642792-feca-4d5a-8d5e-24ad949f94fa"/>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8b90b-ec79-4b42-bab1-ff1f0bf70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42792-feca-4d5a-8d5e-24ad949f94f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9AB07E-CA1E-45BF-929F-18DEEDDDD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8b90b-ec79-4b42-bab1-ff1f0bf7013c"/>
    <ds:schemaRef ds:uri="bb642792-feca-4d5a-8d5e-24ad949f9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F23494-F630-4E01-81EA-AA2F2975971E}">
  <ds:schemaRefs>
    <ds:schemaRef ds:uri="http://purl.org/dc/elements/1.1/"/>
    <ds:schemaRef ds:uri="http://purl.org/dc/dcmitype/"/>
    <ds:schemaRef ds:uri="http://www.w3.org/XML/1998/namespace"/>
    <ds:schemaRef ds:uri="http://schemas.microsoft.com/office/2006/documentManagement/types"/>
    <ds:schemaRef ds:uri="bb642792-feca-4d5a-8d5e-24ad949f94fa"/>
    <ds:schemaRef ds:uri="http://schemas.microsoft.com/office/2006/metadata/properties"/>
    <ds:schemaRef ds:uri="http://purl.org/dc/terms/"/>
    <ds:schemaRef ds:uri="http://schemas.microsoft.com/office/infopath/2007/PartnerControls"/>
    <ds:schemaRef ds:uri="http://schemas.openxmlformats.org/package/2006/metadata/core-properties"/>
    <ds:schemaRef ds:uri="02e8b90b-ec79-4b42-bab1-ff1f0bf7013c"/>
  </ds:schemaRefs>
</ds:datastoreItem>
</file>

<file path=customXml/itemProps3.xml><?xml version="1.0" encoding="utf-8"?>
<ds:datastoreItem xmlns:ds="http://schemas.openxmlformats.org/officeDocument/2006/customXml" ds:itemID="{E76CE1C2-24FF-4125-B61C-AD39973FCD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 design</Template>
  <TotalTime>608</TotalTime>
  <Words>1080</Words>
  <Application>Microsoft Office PowerPoint</Application>
  <PresentationFormat>Widescreen</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Depth</vt:lpstr>
      <vt:lpstr>Hydromagic Survey</vt:lpstr>
      <vt:lpstr>Today’s Topics</vt:lpstr>
      <vt:lpstr>Project Preparation – New Project</vt:lpstr>
      <vt:lpstr>Project Preparation – New Project</vt:lpstr>
      <vt:lpstr>Project Preparation – Map Projection</vt:lpstr>
      <vt:lpstr>Project Preparation – Map Import</vt:lpstr>
      <vt:lpstr>Project Preparation – Map Download</vt:lpstr>
      <vt:lpstr>Project Preparation - Boundaries</vt:lpstr>
      <vt:lpstr>Project Preparation – Cross Sections </vt:lpstr>
      <vt:lpstr>Project Preparation – Cross Sections</vt:lpstr>
      <vt:lpstr>Project Preparation – Route Planner</vt:lpstr>
      <vt:lpstr>Project Preparation - Colors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Hydromagic Survey</dc:title>
  <dc:creator>Leon Steijger</dc:creator>
  <cp:lastModifiedBy>Leon Steijger</cp:lastModifiedBy>
  <cp:revision>5</cp:revision>
  <dcterms:created xsi:type="dcterms:W3CDTF">2022-09-02T11:11:58Z</dcterms:created>
  <dcterms:modified xsi:type="dcterms:W3CDTF">2022-09-06T13:56:34Z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0x0101002D3CDD82CE05C34B91A6D5AF5778A555</vt:lpwstr>
  </property>
</Properties>
</file>