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0"/>
  </p:notesMasterIdLst>
  <p:sldIdLst>
    <p:sldId id="256" r:id="rId5"/>
    <p:sldId id="257" r:id="rId6"/>
    <p:sldId id="258"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C67"/>
    <a:srgbClr val="11455C"/>
    <a:srgbClr val="104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749E7-D5FA-43B2-94CF-681EB8CC10F7}" v="1" dt="2022-09-04T16:59:01.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9/6/2022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9/6/2022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9/6/2022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9/6/2022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9/6/2022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r>
              <a:rPr lang="en-US" dirty="0"/>
              <a:t>Eye4Software B.V.</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209800" y="4464028"/>
            <a:ext cx="9144000" cy="1641490"/>
          </a:xfrm>
        </p:spPr>
        <p:txBody>
          <a:bodyPr>
            <a:normAutofit/>
          </a:bodyPr>
          <a:lstStyle/>
          <a:p>
            <a:r>
              <a:rPr lang="en-US" dirty="0"/>
              <a:t>Hydromagic Survey</a:t>
            </a:r>
          </a:p>
        </p:txBody>
      </p:sp>
    </p:spTree>
    <p:extLst>
      <p:ext uri="{BB962C8B-B14F-4D97-AF65-F5344CB8AC3E}">
        <p14:creationId xmlns:p14="http://schemas.microsoft.com/office/powerpoint/2010/main" val="354975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3031-EF90-A424-ED0A-0F566447609B}"/>
              </a:ext>
            </a:extLst>
          </p:cNvPr>
          <p:cNvSpPr>
            <a:spLocks noGrp="1"/>
          </p:cNvSpPr>
          <p:nvPr>
            <p:ph type="title"/>
          </p:nvPr>
        </p:nvSpPr>
        <p:spPr/>
        <p:txBody>
          <a:bodyPr/>
          <a:lstStyle/>
          <a:p>
            <a:r>
              <a:rPr lang="en-US" dirty="0"/>
              <a:t>Today’s Topics</a:t>
            </a:r>
            <a:endParaRPr lang="en-NL" dirty="0"/>
          </a:p>
        </p:txBody>
      </p:sp>
      <p:sp>
        <p:nvSpPr>
          <p:cNvPr id="3" name="Content Placeholder 2">
            <a:extLst>
              <a:ext uri="{FF2B5EF4-FFF2-40B4-BE49-F238E27FC236}">
                <a16:creationId xmlns:a16="http://schemas.microsoft.com/office/drawing/2014/main" id="{345B43C8-C3CD-0DA7-2DC4-8B582F46A65D}"/>
              </a:ext>
            </a:extLst>
          </p:cNvPr>
          <p:cNvSpPr>
            <a:spLocks noGrp="1"/>
          </p:cNvSpPr>
          <p:nvPr>
            <p:ph idx="1"/>
          </p:nvPr>
        </p:nvSpPr>
        <p:spPr/>
        <p:txBody>
          <a:bodyPr>
            <a:normAutofit fontScale="92500" lnSpcReduction="10000"/>
          </a:bodyPr>
          <a:lstStyle/>
          <a:p>
            <a:r>
              <a:rPr lang="en-US" sz="6600" dirty="0">
                <a:solidFill>
                  <a:schemeClr val="tx1">
                    <a:lumMod val="95000"/>
                  </a:schemeClr>
                </a:solidFill>
              </a:rPr>
              <a:t>1. Software Installation</a:t>
            </a:r>
          </a:p>
          <a:p>
            <a:r>
              <a:rPr lang="en-US" sz="6600" dirty="0">
                <a:solidFill>
                  <a:schemeClr val="tx1">
                    <a:lumMod val="95000"/>
                  </a:schemeClr>
                </a:solidFill>
              </a:rPr>
              <a:t>2. Software Configuration</a:t>
            </a:r>
          </a:p>
          <a:p>
            <a:r>
              <a:rPr lang="en-US" sz="6600" dirty="0">
                <a:solidFill>
                  <a:schemeClr val="tx1">
                    <a:lumMod val="95000"/>
                  </a:schemeClr>
                </a:solidFill>
              </a:rPr>
              <a:t>3. Project Preparation</a:t>
            </a:r>
          </a:p>
          <a:p>
            <a:r>
              <a:rPr lang="en-US" sz="6600" dirty="0">
                <a:solidFill>
                  <a:srgbClr val="FFFF00"/>
                </a:solidFill>
              </a:rPr>
              <a:t>4. Recording Data</a:t>
            </a:r>
          </a:p>
          <a:p>
            <a:r>
              <a:rPr lang="en-US" sz="6600" dirty="0"/>
              <a:t>5. Post Processing</a:t>
            </a:r>
            <a:endParaRPr lang="en-NL" sz="6600" dirty="0"/>
          </a:p>
        </p:txBody>
      </p:sp>
    </p:spTree>
    <p:extLst>
      <p:ext uri="{BB962C8B-B14F-4D97-AF65-F5344CB8AC3E}">
        <p14:creationId xmlns:p14="http://schemas.microsoft.com/office/powerpoint/2010/main" val="23488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16DB-AEB1-B0CE-DED5-13442B994A42}"/>
              </a:ext>
            </a:extLst>
          </p:cNvPr>
          <p:cNvSpPr>
            <a:spLocks noGrp="1"/>
          </p:cNvSpPr>
          <p:nvPr>
            <p:ph type="title"/>
          </p:nvPr>
        </p:nvSpPr>
        <p:spPr/>
        <p:txBody>
          <a:bodyPr/>
          <a:lstStyle/>
          <a:p>
            <a:r>
              <a:rPr lang="en-US" dirty="0"/>
              <a:t>Recording Data – Start Recording</a:t>
            </a:r>
            <a:endParaRPr lang="en-NL" dirty="0"/>
          </a:p>
        </p:txBody>
      </p:sp>
      <p:sp>
        <p:nvSpPr>
          <p:cNvPr id="3" name="Content Placeholder 2">
            <a:extLst>
              <a:ext uri="{FF2B5EF4-FFF2-40B4-BE49-F238E27FC236}">
                <a16:creationId xmlns:a16="http://schemas.microsoft.com/office/drawing/2014/main" id="{3E7B9427-DDEF-87CE-17D7-8E5EDA4239CF}"/>
              </a:ext>
            </a:extLst>
          </p:cNvPr>
          <p:cNvSpPr>
            <a:spLocks noGrp="1"/>
          </p:cNvSpPr>
          <p:nvPr>
            <p:ph idx="1"/>
          </p:nvPr>
        </p:nvSpPr>
        <p:spPr/>
        <p:txBody>
          <a:bodyPr/>
          <a:lstStyle/>
          <a:p>
            <a:r>
              <a:rPr lang="en-US" dirty="0"/>
              <a:t>Hydromagic records all incoming position, depth, motion and other sensor data as time stamped records in the raw data files.</a:t>
            </a:r>
          </a:p>
          <a:p>
            <a:r>
              <a:rPr lang="en-US" dirty="0"/>
              <a:t>It is recommended to start a new raw data file for each cross section (or guidance line). This allows for easier post processing.</a:t>
            </a:r>
          </a:p>
          <a:p>
            <a:r>
              <a:rPr lang="en-US" dirty="0"/>
              <a:t>You can pause data recording at any time by selecting the “Pause” option from the “Survey” menu.</a:t>
            </a:r>
          </a:p>
          <a:p>
            <a:r>
              <a:rPr lang="en-US" dirty="0"/>
              <a:t>When the project has been set up, and the software has been configured (hardware, static draft and RTK settings), select the “Record” option from the “Survey” menu to start recording. Both the “Record” and “Pause” options are also available in the tool bar.</a:t>
            </a:r>
          </a:p>
        </p:txBody>
      </p:sp>
    </p:spTree>
    <p:extLst>
      <p:ext uri="{BB962C8B-B14F-4D97-AF65-F5344CB8AC3E}">
        <p14:creationId xmlns:p14="http://schemas.microsoft.com/office/powerpoint/2010/main" val="173463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BDE9-66C1-CEA9-B063-441E77A60CF5}"/>
              </a:ext>
            </a:extLst>
          </p:cNvPr>
          <p:cNvSpPr>
            <a:spLocks noGrp="1"/>
          </p:cNvSpPr>
          <p:nvPr>
            <p:ph type="title"/>
          </p:nvPr>
        </p:nvSpPr>
        <p:spPr/>
        <p:txBody>
          <a:bodyPr/>
          <a:lstStyle/>
          <a:p>
            <a:r>
              <a:rPr lang="en-US" dirty="0"/>
              <a:t>Recording Data - Navigation</a:t>
            </a:r>
            <a:endParaRPr lang="en-NL" dirty="0"/>
          </a:p>
        </p:txBody>
      </p:sp>
      <p:pic>
        <p:nvPicPr>
          <p:cNvPr id="5" name="Content Placeholder 4">
            <a:extLst>
              <a:ext uri="{FF2B5EF4-FFF2-40B4-BE49-F238E27FC236}">
                <a16:creationId xmlns:a16="http://schemas.microsoft.com/office/drawing/2014/main" id="{AA00A95A-742B-7EFB-4C5D-AD15F38E8BA9}"/>
              </a:ext>
            </a:extLst>
          </p:cNvPr>
          <p:cNvPicPr>
            <a:picLocks noGrp="1" noChangeAspect="1"/>
          </p:cNvPicPr>
          <p:nvPr>
            <p:ph idx="1"/>
          </p:nvPr>
        </p:nvPicPr>
        <p:blipFill>
          <a:blip r:embed="rId2"/>
          <a:stretch>
            <a:fillRect/>
          </a:stretch>
        </p:blipFill>
        <p:spPr>
          <a:xfrm>
            <a:off x="988291" y="4750522"/>
            <a:ext cx="9458325" cy="1628775"/>
          </a:xfrm>
        </p:spPr>
      </p:pic>
      <p:sp>
        <p:nvSpPr>
          <p:cNvPr id="6" name="TextBox 5">
            <a:extLst>
              <a:ext uri="{FF2B5EF4-FFF2-40B4-BE49-F238E27FC236}">
                <a16:creationId xmlns:a16="http://schemas.microsoft.com/office/drawing/2014/main" id="{67B9CB01-B1D5-1FB4-8322-E7760670E950}"/>
              </a:ext>
            </a:extLst>
          </p:cNvPr>
          <p:cNvSpPr txBox="1"/>
          <p:nvPr/>
        </p:nvSpPr>
        <p:spPr>
          <a:xfrm>
            <a:off x="988291" y="1690688"/>
            <a:ext cx="9707418"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Helmsman or LR indicator can help you steer the boat to follow the cross sections. This window can be activated by selecting “LR Indicator” from the “View” menu.</a:t>
            </a:r>
            <a:br>
              <a:rPr lang="en-US" sz="2000" dirty="0"/>
            </a:br>
            <a:endParaRPr lang="en-US" sz="2000" dirty="0"/>
          </a:p>
          <a:p>
            <a:pPr marL="285750" indent="-285750">
              <a:buFont typeface="Arial" panose="020B0604020202020204" pitchFamily="34" charset="0"/>
              <a:buChar char="•"/>
            </a:pPr>
            <a:r>
              <a:rPr lang="en-US" sz="2000" dirty="0"/>
              <a:t>You must select the cross section you want to navigate by using the “F11” or “F12” keys, or by selecting the “Previous Section” or “Next Section” options from the “Survey” menu.</a:t>
            </a:r>
            <a:br>
              <a:rPr lang="en-US" sz="2000" dirty="0"/>
            </a:br>
            <a:endParaRPr lang="en-US" sz="2000" dirty="0"/>
          </a:p>
          <a:p>
            <a:pPr marL="285750" indent="-285750">
              <a:buFont typeface="Arial" panose="020B0604020202020204" pitchFamily="34" charset="0"/>
              <a:buChar char="•"/>
            </a:pPr>
            <a:r>
              <a:rPr lang="en-US" sz="2000" dirty="0"/>
              <a:t>Use of this tool is optional; data will be recorded the same way when not using this tool.</a:t>
            </a:r>
            <a:endParaRPr lang="en-NL" sz="2000" dirty="0"/>
          </a:p>
        </p:txBody>
      </p:sp>
    </p:spTree>
    <p:extLst>
      <p:ext uri="{BB962C8B-B14F-4D97-AF65-F5344CB8AC3E}">
        <p14:creationId xmlns:p14="http://schemas.microsoft.com/office/powerpoint/2010/main" val="2587577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E270-D304-A6ED-4EDF-39D7EF72C9D1}"/>
              </a:ext>
            </a:extLst>
          </p:cNvPr>
          <p:cNvSpPr>
            <a:spLocks noGrp="1"/>
          </p:cNvSpPr>
          <p:nvPr>
            <p:ph type="title"/>
          </p:nvPr>
        </p:nvSpPr>
        <p:spPr/>
        <p:txBody>
          <a:bodyPr/>
          <a:lstStyle/>
          <a:p>
            <a:r>
              <a:rPr lang="en-US" dirty="0"/>
              <a:t>Recording Data – Warnings, Alarms</a:t>
            </a:r>
            <a:endParaRPr lang="en-NL" dirty="0"/>
          </a:p>
        </p:txBody>
      </p:sp>
      <p:sp>
        <p:nvSpPr>
          <p:cNvPr id="3" name="Content Placeholder 2">
            <a:extLst>
              <a:ext uri="{FF2B5EF4-FFF2-40B4-BE49-F238E27FC236}">
                <a16:creationId xmlns:a16="http://schemas.microsoft.com/office/drawing/2014/main" id="{34987EC6-8423-6609-A345-6A04E8F67B76}"/>
              </a:ext>
            </a:extLst>
          </p:cNvPr>
          <p:cNvSpPr>
            <a:spLocks noGrp="1"/>
          </p:cNvSpPr>
          <p:nvPr>
            <p:ph idx="1"/>
          </p:nvPr>
        </p:nvSpPr>
        <p:spPr/>
        <p:txBody>
          <a:bodyPr>
            <a:normAutofit lnSpcReduction="10000"/>
          </a:bodyPr>
          <a:lstStyle/>
          <a:p>
            <a:r>
              <a:rPr lang="en-US" dirty="0"/>
              <a:t>A couple of warnings could be displayed during data recording, including an alert when an alarm has been triggered.</a:t>
            </a:r>
            <a:br>
              <a:rPr lang="en-US" dirty="0"/>
            </a:br>
            <a:endParaRPr lang="en-US" dirty="0"/>
          </a:p>
          <a:p>
            <a:r>
              <a:rPr lang="en-US" dirty="0"/>
              <a:t>When the RTK fix has been lost, the “RTK Fix Lost” warning will be displayed.</a:t>
            </a:r>
            <a:br>
              <a:rPr lang="en-US" dirty="0"/>
            </a:br>
            <a:endParaRPr lang="en-US" dirty="0"/>
          </a:p>
          <a:p>
            <a:r>
              <a:rPr lang="en-US" dirty="0"/>
              <a:t>When a device failed, its data will be displayed in RED in the “Data </a:t>
            </a:r>
            <a:r>
              <a:rPr lang="en-US"/>
              <a:t>View”.</a:t>
            </a:r>
            <a:br>
              <a:rPr lang="en-US"/>
            </a:br>
            <a:endParaRPr lang="en-US" dirty="0"/>
          </a:p>
          <a:p>
            <a:r>
              <a:rPr lang="en-US" dirty="0"/>
              <a:t>When only low frequency depth data is displayed in the chart view, a message “Warning Lo Frequency Displayed” will be shown.</a:t>
            </a:r>
          </a:p>
          <a:p>
            <a:endParaRPr lang="en-NL" dirty="0"/>
          </a:p>
        </p:txBody>
      </p:sp>
    </p:spTree>
    <p:extLst>
      <p:ext uri="{BB962C8B-B14F-4D97-AF65-F5344CB8AC3E}">
        <p14:creationId xmlns:p14="http://schemas.microsoft.com/office/powerpoint/2010/main" val="18447904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3CDD82CE05C34B91A6D5AF5778A555" ma:contentTypeVersion="5" ma:contentTypeDescription="Create a new document." ma:contentTypeScope="" ma:versionID="a7aba0fab9d7b95da72de1c9e98803c6">
  <xsd:schema xmlns:xsd="http://www.w3.org/2001/XMLSchema" xmlns:xs="http://www.w3.org/2001/XMLSchema" xmlns:p="http://schemas.microsoft.com/office/2006/metadata/properties" xmlns:ns3="02e8b90b-ec79-4b42-bab1-ff1f0bf7013c" xmlns:ns4="bb642792-feca-4d5a-8d5e-24ad949f94fa" targetNamespace="http://schemas.microsoft.com/office/2006/metadata/properties" ma:root="true" ma:fieldsID="fabe65b13a55ac4d0d581acb01a193b3" ns3:_="" ns4:_="">
    <xsd:import namespace="02e8b90b-ec79-4b42-bab1-ff1f0bf7013c"/>
    <xsd:import namespace="bb642792-feca-4d5a-8d5e-24ad949f94fa"/>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8b90b-ec79-4b42-bab1-ff1f0bf701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642792-feca-4d5a-8d5e-24ad949f94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elements/1.1/"/>
    <ds:schemaRef ds:uri="bb642792-feca-4d5a-8d5e-24ad949f94fa"/>
    <ds:schemaRef ds:uri="http://purl.org/dc/terms/"/>
    <ds:schemaRef ds:uri="http://schemas.openxmlformats.org/package/2006/metadata/core-properties"/>
    <ds:schemaRef ds:uri="02e8b90b-ec79-4b42-bab1-ff1f0bf7013c"/>
    <ds:schemaRef ds:uri="http://www.w3.org/XML/1998/namespace"/>
  </ds:schemaRefs>
</ds:datastoreItem>
</file>

<file path=customXml/itemProps2.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3.xml><?xml version="1.0" encoding="utf-8"?>
<ds:datastoreItem xmlns:ds="http://schemas.openxmlformats.org/officeDocument/2006/customXml" ds:itemID="{C99AB07E-CA1E-45BF-929F-18DEEDDDD0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8b90b-ec79-4b42-bab1-ff1f0bf7013c"/>
    <ds:schemaRef ds:uri="bb642792-feca-4d5a-8d5e-24ad949f94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 design</Template>
  <TotalTime>300</TotalTime>
  <Words>358</Words>
  <Application>Microsoft Office PowerPoint</Application>
  <PresentationFormat>Widescreen</PresentationFormat>
  <Paragraphs>22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Depth</vt:lpstr>
      <vt:lpstr>Hydromagic Survey</vt:lpstr>
      <vt:lpstr>Today’s Topics</vt:lpstr>
      <vt:lpstr>Recording Data – Start Recording</vt:lpstr>
      <vt:lpstr>Recording Data - Navigation</vt:lpstr>
      <vt:lpstr>Recording Data – Warnings, Alarms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Hydromagic Survey</dc:title>
  <dc:creator>Leon Steijger</dc:creator>
  <cp:lastModifiedBy>Leon Steijger</cp:lastModifiedBy>
  <cp:revision>6</cp:revision>
  <dcterms:created xsi:type="dcterms:W3CDTF">2022-09-02T11:11:58Z</dcterms:created>
  <dcterms:modified xsi:type="dcterms:W3CDTF">2022-09-06T13:56:50Z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0x0101002D3CDD82CE05C34B91A6D5AF5778A555</vt:lpwstr>
  </property>
</Properties>
</file>