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C67"/>
    <a:srgbClr val="11455C"/>
    <a:srgbClr val="104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23178D-5C16-4BA1-A4A8-C7A93D515023}" v="18" dt="2022-09-06T07:59:28.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9/6/2022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9/6/2022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9/6/2022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Eye4Software B.V.</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Hydromagic Survey</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C5DB-3736-3BDB-A5E8-7B5D398515D5}"/>
              </a:ext>
            </a:extLst>
          </p:cNvPr>
          <p:cNvSpPr>
            <a:spLocks noGrp="1"/>
          </p:cNvSpPr>
          <p:nvPr>
            <p:ph type="title"/>
          </p:nvPr>
        </p:nvSpPr>
        <p:spPr/>
        <p:txBody>
          <a:bodyPr>
            <a:normAutofit fontScale="90000"/>
          </a:bodyPr>
          <a:lstStyle/>
          <a:p>
            <a:r>
              <a:rPr lang="en-US" dirty="0"/>
              <a:t>Post Processing – Generate Soundings</a:t>
            </a:r>
            <a:endParaRPr lang="en-NL" dirty="0"/>
          </a:p>
        </p:txBody>
      </p:sp>
      <p:pic>
        <p:nvPicPr>
          <p:cNvPr id="5" name="Content Placeholder 4">
            <a:extLst>
              <a:ext uri="{FF2B5EF4-FFF2-40B4-BE49-F238E27FC236}">
                <a16:creationId xmlns:a16="http://schemas.microsoft.com/office/drawing/2014/main" id="{6573F1D3-E7FB-627D-6287-D759B0DD8D3F}"/>
              </a:ext>
            </a:extLst>
          </p:cNvPr>
          <p:cNvPicPr>
            <a:picLocks noGrp="1" noChangeAspect="1"/>
          </p:cNvPicPr>
          <p:nvPr>
            <p:ph idx="1"/>
          </p:nvPr>
        </p:nvPicPr>
        <p:blipFill>
          <a:blip r:embed="rId2"/>
          <a:stretch>
            <a:fillRect/>
          </a:stretch>
        </p:blipFill>
        <p:spPr>
          <a:xfrm>
            <a:off x="1508577" y="1545431"/>
            <a:ext cx="8187690" cy="3767137"/>
          </a:xfrm>
        </p:spPr>
      </p:pic>
      <p:sp>
        <p:nvSpPr>
          <p:cNvPr id="6" name="TextBox 5">
            <a:extLst>
              <a:ext uri="{FF2B5EF4-FFF2-40B4-BE49-F238E27FC236}">
                <a16:creationId xmlns:a16="http://schemas.microsoft.com/office/drawing/2014/main" id="{24768EBA-C856-E002-0681-794D9B87A484}"/>
              </a:ext>
            </a:extLst>
          </p:cNvPr>
          <p:cNvSpPr txBox="1"/>
          <p:nvPr/>
        </p:nvSpPr>
        <p:spPr>
          <a:xfrm>
            <a:off x="1379268" y="5398799"/>
            <a:ext cx="8187690" cy="1200329"/>
          </a:xfrm>
          <a:prstGeom prst="rect">
            <a:avLst/>
          </a:prstGeom>
          <a:noFill/>
        </p:spPr>
        <p:txBody>
          <a:bodyPr wrap="square" rtlCol="0">
            <a:spAutoFit/>
          </a:bodyPr>
          <a:lstStyle/>
          <a:p>
            <a:r>
              <a:rPr lang="en-US" sz="2400" dirty="0"/>
              <a:t>Use the Echogram Editor to remove spikes from the data. Various tools and filters are available to get rid of all spikes and other invalid values.</a:t>
            </a:r>
            <a:endParaRPr lang="en-NL" sz="2400" dirty="0"/>
          </a:p>
        </p:txBody>
      </p:sp>
    </p:spTree>
    <p:extLst>
      <p:ext uri="{BB962C8B-B14F-4D97-AF65-F5344CB8AC3E}">
        <p14:creationId xmlns:p14="http://schemas.microsoft.com/office/powerpoint/2010/main" val="248310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A10B-DB38-3372-967A-5BE7007C237C}"/>
              </a:ext>
            </a:extLst>
          </p:cNvPr>
          <p:cNvSpPr>
            <a:spLocks noGrp="1"/>
          </p:cNvSpPr>
          <p:nvPr>
            <p:ph type="title"/>
          </p:nvPr>
        </p:nvSpPr>
        <p:spPr/>
        <p:txBody>
          <a:bodyPr>
            <a:normAutofit fontScale="90000"/>
          </a:bodyPr>
          <a:lstStyle/>
          <a:p>
            <a:r>
              <a:rPr lang="en-US" dirty="0"/>
              <a:t>Post Processing – Generate Soundings</a:t>
            </a:r>
            <a:endParaRPr lang="en-NL" dirty="0"/>
          </a:p>
        </p:txBody>
      </p:sp>
      <p:pic>
        <p:nvPicPr>
          <p:cNvPr id="5" name="Content Placeholder 4">
            <a:extLst>
              <a:ext uri="{FF2B5EF4-FFF2-40B4-BE49-F238E27FC236}">
                <a16:creationId xmlns:a16="http://schemas.microsoft.com/office/drawing/2014/main" id="{1CF4D626-37AF-8C84-452F-D40D87121113}"/>
              </a:ext>
            </a:extLst>
          </p:cNvPr>
          <p:cNvPicPr>
            <a:picLocks noGrp="1" noChangeAspect="1"/>
          </p:cNvPicPr>
          <p:nvPr>
            <p:ph idx="1"/>
          </p:nvPr>
        </p:nvPicPr>
        <p:blipFill>
          <a:blip r:embed="rId2"/>
          <a:stretch>
            <a:fillRect/>
          </a:stretch>
        </p:blipFill>
        <p:spPr>
          <a:xfrm>
            <a:off x="838200" y="1872000"/>
            <a:ext cx="4307205" cy="3060383"/>
          </a:xfrm>
        </p:spPr>
      </p:pic>
      <p:sp>
        <p:nvSpPr>
          <p:cNvPr id="6" name="TextBox 5">
            <a:extLst>
              <a:ext uri="{FF2B5EF4-FFF2-40B4-BE49-F238E27FC236}">
                <a16:creationId xmlns:a16="http://schemas.microsoft.com/office/drawing/2014/main" id="{19D34C77-28E4-BF5C-2881-3ADC50775DFA}"/>
              </a:ext>
            </a:extLst>
          </p:cNvPr>
          <p:cNvSpPr txBox="1"/>
          <p:nvPr/>
        </p:nvSpPr>
        <p:spPr>
          <a:xfrm>
            <a:off x="5283200" y="1733888"/>
            <a:ext cx="6687128"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Finally, enter a file name prefix for the sounding files to be generated. This allows you to generate multiple sets of sounding from the same raw data. For instance, a depths and an elevation set.</a:t>
            </a:r>
            <a:br>
              <a:rPr lang="en-US" sz="2400" dirty="0"/>
            </a:br>
            <a:endParaRPr lang="en-US" sz="2400" dirty="0"/>
          </a:p>
          <a:p>
            <a:pPr marL="285750" indent="-285750">
              <a:buFont typeface="Arial" panose="020B0604020202020204" pitchFamily="34" charset="0"/>
              <a:buChar char="•"/>
            </a:pPr>
            <a:r>
              <a:rPr lang="en-US" sz="2400" dirty="0"/>
              <a:t>Records can be generated at a fixed time interval, on pings or GNSS fixes. In most cases use a fixed interval of one second.</a:t>
            </a:r>
            <a:br>
              <a:rPr lang="en-US" sz="2400" dirty="0"/>
            </a:br>
            <a:endParaRPr lang="en-US" sz="2400" dirty="0"/>
          </a:p>
          <a:p>
            <a:pPr marL="285750" indent="-285750">
              <a:buFont typeface="Arial" panose="020B0604020202020204" pitchFamily="34" charset="0"/>
              <a:buChar char="•"/>
            </a:pPr>
            <a:r>
              <a:rPr lang="en-US" sz="2400" dirty="0"/>
              <a:t>Enable the third checkbox to get a report on the sounding generation process. This is especially helpful to find the cause of missing data.</a:t>
            </a:r>
            <a:endParaRPr lang="en-NL" sz="2400" dirty="0"/>
          </a:p>
        </p:txBody>
      </p:sp>
    </p:spTree>
    <p:extLst>
      <p:ext uri="{BB962C8B-B14F-4D97-AF65-F5344CB8AC3E}">
        <p14:creationId xmlns:p14="http://schemas.microsoft.com/office/powerpoint/2010/main" val="239225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7146-2206-45AB-B7BC-53D975B7F5BC}"/>
              </a:ext>
            </a:extLst>
          </p:cNvPr>
          <p:cNvSpPr>
            <a:spLocks noGrp="1"/>
          </p:cNvSpPr>
          <p:nvPr>
            <p:ph type="title"/>
          </p:nvPr>
        </p:nvSpPr>
        <p:spPr/>
        <p:txBody>
          <a:bodyPr/>
          <a:lstStyle/>
          <a:p>
            <a:r>
              <a:rPr lang="en-US" dirty="0"/>
              <a:t>Post Processing – Generate Matrix</a:t>
            </a:r>
            <a:endParaRPr lang="en-NL" dirty="0"/>
          </a:p>
        </p:txBody>
      </p:sp>
      <p:pic>
        <p:nvPicPr>
          <p:cNvPr id="5" name="Content Placeholder 4">
            <a:extLst>
              <a:ext uri="{FF2B5EF4-FFF2-40B4-BE49-F238E27FC236}">
                <a16:creationId xmlns:a16="http://schemas.microsoft.com/office/drawing/2014/main" id="{3F76D004-DEEA-CB77-E393-A4166F297816}"/>
              </a:ext>
            </a:extLst>
          </p:cNvPr>
          <p:cNvPicPr>
            <a:picLocks noGrp="1" noChangeAspect="1"/>
          </p:cNvPicPr>
          <p:nvPr>
            <p:ph idx="1"/>
          </p:nvPr>
        </p:nvPicPr>
        <p:blipFill>
          <a:blip r:embed="rId2"/>
          <a:stretch>
            <a:fillRect/>
          </a:stretch>
        </p:blipFill>
        <p:spPr>
          <a:xfrm>
            <a:off x="838200" y="1579770"/>
            <a:ext cx="3707130" cy="2380298"/>
          </a:xfrm>
        </p:spPr>
      </p:pic>
      <p:graphicFrame>
        <p:nvGraphicFramePr>
          <p:cNvPr id="6" name="Object 5">
            <a:extLst>
              <a:ext uri="{FF2B5EF4-FFF2-40B4-BE49-F238E27FC236}">
                <a16:creationId xmlns:a16="http://schemas.microsoft.com/office/drawing/2014/main" id="{C5702D29-6F4A-310B-F211-2B7FA0A7374A}"/>
              </a:ext>
            </a:extLst>
          </p:cNvPr>
          <p:cNvGraphicFramePr>
            <a:graphicFrameLocks noChangeAspect="1"/>
          </p:cNvGraphicFramePr>
          <p:nvPr>
            <p:extLst>
              <p:ext uri="{D42A27DB-BD31-4B8C-83A1-F6EECF244321}">
                <p14:modId xmlns:p14="http://schemas.microsoft.com/office/powerpoint/2010/main" val="2238746813"/>
              </p:ext>
            </p:extLst>
          </p:nvPr>
        </p:nvGraphicFramePr>
        <p:xfrm>
          <a:off x="838201" y="4079827"/>
          <a:ext cx="3723582" cy="2283266"/>
        </p:xfrm>
        <a:graphic>
          <a:graphicData uri="http://schemas.openxmlformats.org/presentationml/2006/ole">
            <mc:AlternateContent xmlns:mc="http://schemas.openxmlformats.org/markup-compatibility/2006">
              <mc:Choice xmlns:v="urn:schemas-microsoft-com:vml" Requires="v">
                <p:oleObj name="Bitmap Image" r:id="rId3" imgW="5343480" imgH="3276720" progId="PBrush">
                  <p:embed/>
                </p:oleObj>
              </mc:Choice>
              <mc:Fallback>
                <p:oleObj name="Bitmap Image" r:id="rId3" imgW="5343480" imgH="3276720" progId="PBrush">
                  <p:embed/>
                  <p:pic>
                    <p:nvPicPr>
                      <p:cNvPr id="6" name="Object 5">
                        <a:extLst>
                          <a:ext uri="{FF2B5EF4-FFF2-40B4-BE49-F238E27FC236}">
                            <a16:creationId xmlns:a16="http://schemas.microsoft.com/office/drawing/2014/main" id="{C5702D29-6F4A-310B-F211-2B7FA0A7374A}"/>
                          </a:ext>
                        </a:extLst>
                      </p:cNvPr>
                      <p:cNvPicPr/>
                      <p:nvPr/>
                    </p:nvPicPr>
                    <p:blipFill>
                      <a:blip r:embed="rId4"/>
                      <a:stretch>
                        <a:fillRect/>
                      </a:stretch>
                    </p:blipFill>
                    <p:spPr>
                      <a:xfrm>
                        <a:off x="838201" y="4079827"/>
                        <a:ext cx="3723582" cy="228326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52C7D99-20B4-0AA2-2B1D-8D484F818672}"/>
              </a:ext>
            </a:extLst>
          </p:cNvPr>
          <p:cNvSpPr txBox="1"/>
          <p:nvPr/>
        </p:nvSpPr>
        <p:spPr>
          <a:xfrm>
            <a:off x="4729018" y="1468582"/>
            <a:ext cx="7315200"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In Hydromagic, a matrix is a regularly spaced grid generated from interpolating sounding values. It can be used to generate </a:t>
            </a:r>
            <a:r>
              <a:rPr lang="en-US" sz="2000" dirty="0" err="1"/>
              <a:t>depthor</a:t>
            </a:r>
            <a:r>
              <a:rPr lang="en-US" sz="2000" dirty="0"/>
              <a:t> elevation contours, a 3D view or to calculate volumes.</a:t>
            </a:r>
            <a:br>
              <a:rPr lang="en-US" sz="2000" dirty="0"/>
            </a:br>
            <a:endParaRPr lang="en-US" sz="2000" dirty="0"/>
          </a:p>
          <a:p>
            <a:pPr marL="285750" indent="-285750">
              <a:buFont typeface="Arial" panose="020B0604020202020204" pitchFamily="34" charset="0"/>
              <a:buChar char="•"/>
            </a:pPr>
            <a:r>
              <a:rPr lang="en-US" sz="2000" dirty="0"/>
              <a:t>To generate a sounding, select the “Generate Matrix…” option from the “Tools” menu. The window as shown on the left will show up.</a:t>
            </a:r>
            <a:br>
              <a:rPr lang="en-US" sz="2000" dirty="0"/>
            </a:br>
            <a:endParaRPr lang="en-US" sz="2000" dirty="0"/>
          </a:p>
          <a:p>
            <a:pPr marL="285750" indent="-285750">
              <a:buFont typeface="Arial" panose="020B0604020202020204" pitchFamily="34" charset="0"/>
              <a:buChar char="•"/>
            </a:pPr>
            <a:r>
              <a:rPr lang="en-US" sz="2000" dirty="0"/>
              <a:t>Select all soundings you want to include in the calculation. The data can be clipped by selecting a boundary as well. A matrix can be generated from either depth or elevation data.</a:t>
            </a:r>
            <a:br>
              <a:rPr lang="en-US" sz="2000" dirty="0"/>
            </a:br>
            <a:endParaRPr lang="en-US" sz="2000" dirty="0"/>
          </a:p>
          <a:p>
            <a:pPr marL="285750" indent="-285750">
              <a:buFont typeface="Arial" panose="020B0604020202020204" pitchFamily="34" charset="0"/>
              <a:buChar char="•"/>
            </a:pPr>
            <a:r>
              <a:rPr lang="en-US" sz="2000" dirty="0"/>
              <a:t>When there is an island in the survey area, create a boundary for it and add it to the boundaries selection.</a:t>
            </a:r>
            <a:br>
              <a:rPr lang="en-US" sz="2000" dirty="0"/>
            </a:br>
            <a:endParaRPr lang="en-US" sz="2000" dirty="0"/>
          </a:p>
          <a:p>
            <a:pPr marL="285750" indent="-285750">
              <a:buFont typeface="Arial" panose="020B0604020202020204" pitchFamily="34" charset="0"/>
              <a:buChar char="•"/>
            </a:pPr>
            <a:r>
              <a:rPr lang="en-US" sz="2000" dirty="0"/>
              <a:t>An example matrix is shown on the left. If nothing appears, please double check the “Depth Color” settings for your project.</a:t>
            </a:r>
            <a:endParaRPr lang="en-NL" sz="2000" dirty="0"/>
          </a:p>
        </p:txBody>
      </p:sp>
    </p:spTree>
    <p:extLst>
      <p:ext uri="{BB962C8B-B14F-4D97-AF65-F5344CB8AC3E}">
        <p14:creationId xmlns:p14="http://schemas.microsoft.com/office/powerpoint/2010/main" val="409643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D594-5A37-C78F-8FBF-CC64B10EB456}"/>
              </a:ext>
            </a:extLst>
          </p:cNvPr>
          <p:cNvSpPr>
            <a:spLocks noGrp="1"/>
          </p:cNvSpPr>
          <p:nvPr>
            <p:ph type="title"/>
          </p:nvPr>
        </p:nvSpPr>
        <p:spPr/>
        <p:txBody>
          <a:bodyPr>
            <a:normAutofit fontScale="90000"/>
          </a:bodyPr>
          <a:lstStyle/>
          <a:p>
            <a:r>
              <a:rPr lang="en-US" dirty="0"/>
              <a:t>Post Processing – Generate Contours</a:t>
            </a:r>
            <a:endParaRPr lang="en-NL" dirty="0"/>
          </a:p>
        </p:txBody>
      </p:sp>
      <p:pic>
        <p:nvPicPr>
          <p:cNvPr id="5" name="Content Placeholder 4">
            <a:extLst>
              <a:ext uri="{FF2B5EF4-FFF2-40B4-BE49-F238E27FC236}">
                <a16:creationId xmlns:a16="http://schemas.microsoft.com/office/drawing/2014/main" id="{754B536D-5193-66CD-1773-E164A06280BC}"/>
              </a:ext>
            </a:extLst>
          </p:cNvPr>
          <p:cNvPicPr>
            <a:picLocks noGrp="1" noChangeAspect="1"/>
          </p:cNvPicPr>
          <p:nvPr>
            <p:ph idx="1"/>
          </p:nvPr>
        </p:nvPicPr>
        <p:blipFill>
          <a:blip r:embed="rId2"/>
          <a:stretch>
            <a:fillRect/>
          </a:stretch>
        </p:blipFill>
        <p:spPr>
          <a:xfrm>
            <a:off x="838200" y="1560915"/>
            <a:ext cx="3707130" cy="2500313"/>
          </a:xfrm>
        </p:spPr>
      </p:pic>
      <p:graphicFrame>
        <p:nvGraphicFramePr>
          <p:cNvPr id="6" name="Object 5">
            <a:extLst>
              <a:ext uri="{FF2B5EF4-FFF2-40B4-BE49-F238E27FC236}">
                <a16:creationId xmlns:a16="http://schemas.microsoft.com/office/drawing/2014/main" id="{9956B2FF-399A-0DD2-D1F2-0CA8A5845206}"/>
              </a:ext>
            </a:extLst>
          </p:cNvPr>
          <p:cNvGraphicFramePr>
            <a:graphicFrameLocks noChangeAspect="1"/>
          </p:cNvGraphicFramePr>
          <p:nvPr>
            <p:extLst>
              <p:ext uri="{D42A27DB-BD31-4B8C-83A1-F6EECF244321}">
                <p14:modId xmlns:p14="http://schemas.microsoft.com/office/powerpoint/2010/main" val="3805767064"/>
              </p:ext>
            </p:extLst>
          </p:nvPr>
        </p:nvGraphicFramePr>
        <p:xfrm>
          <a:off x="838200" y="4143716"/>
          <a:ext cx="3707130" cy="2349159"/>
        </p:xfrm>
        <a:graphic>
          <a:graphicData uri="http://schemas.openxmlformats.org/presentationml/2006/ole">
            <mc:AlternateContent xmlns:mc="http://schemas.openxmlformats.org/markup-compatibility/2006">
              <mc:Choice xmlns:v="urn:schemas-microsoft-com:vml" Requires="v">
                <p:oleObj name="Bitmap Image" r:id="rId3" imgW="8086680" imgH="5124600" progId="PBrush">
                  <p:embed/>
                </p:oleObj>
              </mc:Choice>
              <mc:Fallback>
                <p:oleObj name="Bitmap Image" r:id="rId3" imgW="8086680" imgH="5124600" progId="PBrush">
                  <p:embed/>
                  <p:pic>
                    <p:nvPicPr>
                      <p:cNvPr id="6" name="Object 5">
                        <a:extLst>
                          <a:ext uri="{FF2B5EF4-FFF2-40B4-BE49-F238E27FC236}">
                            <a16:creationId xmlns:a16="http://schemas.microsoft.com/office/drawing/2014/main" id="{9956B2FF-399A-0DD2-D1F2-0CA8A5845206}"/>
                          </a:ext>
                        </a:extLst>
                      </p:cNvPr>
                      <p:cNvPicPr/>
                      <p:nvPr/>
                    </p:nvPicPr>
                    <p:blipFill>
                      <a:blip r:embed="rId4"/>
                      <a:stretch>
                        <a:fillRect/>
                      </a:stretch>
                    </p:blipFill>
                    <p:spPr>
                      <a:xfrm>
                        <a:off x="838200" y="4143716"/>
                        <a:ext cx="3707130" cy="234915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75A30A5-9561-8929-63A4-3E5210B75D76}"/>
              </a:ext>
            </a:extLst>
          </p:cNvPr>
          <p:cNvSpPr txBox="1"/>
          <p:nvPr/>
        </p:nvSpPr>
        <p:spPr>
          <a:xfrm>
            <a:off x="4666268" y="1484168"/>
            <a:ext cx="7352907"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To generate depth or elevation contours in Hydromagic, right click a matrix in the “Project Explorer” and select the “Generate Contours…” option from the popup menu which appears.</a:t>
            </a:r>
            <a:br>
              <a:rPr lang="en-US" sz="2000" dirty="0"/>
            </a:br>
            <a:endParaRPr lang="en-US" sz="2000" dirty="0"/>
          </a:p>
          <a:p>
            <a:pPr marL="285750" indent="-285750">
              <a:buFont typeface="Arial" panose="020B0604020202020204" pitchFamily="34" charset="0"/>
              <a:buChar char="•"/>
            </a:pPr>
            <a:r>
              <a:rPr lang="en-US" sz="2000" dirty="0"/>
              <a:t>Contours can  be generated at color transitions, or at user defined depth or elevation values.</a:t>
            </a:r>
            <a:br>
              <a:rPr lang="en-US" sz="2000" dirty="0"/>
            </a:br>
            <a:endParaRPr lang="en-US" sz="2000" dirty="0"/>
          </a:p>
          <a:p>
            <a:pPr marL="285750" indent="-285750">
              <a:buFont typeface="Arial" panose="020B0604020202020204" pitchFamily="34" charset="0"/>
              <a:buChar char="•"/>
            </a:pPr>
            <a:r>
              <a:rPr lang="en-US" sz="2000" dirty="0"/>
              <a:t>Contour lines can be smoothened with nine different smoothing levels.</a:t>
            </a:r>
            <a:br>
              <a:rPr lang="en-US" sz="2000" dirty="0"/>
            </a:br>
            <a:endParaRPr lang="en-US" sz="2000" dirty="0"/>
          </a:p>
          <a:p>
            <a:pPr marL="285750" indent="-285750">
              <a:buFont typeface="Arial" panose="020B0604020202020204" pitchFamily="34" charset="0"/>
              <a:buChar char="•"/>
            </a:pPr>
            <a:r>
              <a:rPr lang="en-US" sz="2000" dirty="0"/>
              <a:t>Contour lines can be saves as either AutoCAD DXF or ESRI Shape files. The generated contour file will automatically be added to your project. By default, the contour maps are stored into the “Map” folder.</a:t>
            </a:r>
            <a:endParaRPr lang="en-NL" sz="2000" dirty="0"/>
          </a:p>
        </p:txBody>
      </p:sp>
    </p:spTree>
    <p:extLst>
      <p:ext uri="{BB962C8B-B14F-4D97-AF65-F5344CB8AC3E}">
        <p14:creationId xmlns:p14="http://schemas.microsoft.com/office/powerpoint/2010/main" val="26252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8846-A67C-B435-1423-ECD6EBABE002}"/>
              </a:ext>
            </a:extLst>
          </p:cNvPr>
          <p:cNvSpPr>
            <a:spLocks noGrp="1"/>
          </p:cNvSpPr>
          <p:nvPr>
            <p:ph type="title"/>
          </p:nvPr>
        </p:nvSpPr>
        <p:spPr/>
        <p:txBody>
          <a:bodyPr/>
          <a:lstStyle/>
          <a:p>
            <a:r>
              <a:rPr lang="en-US" dirty="0"/>
              <a:t>Post Processing – Export ASCII Data</a:t>
            </a:r>
            <a:endParaRPr lang="en-NL" dirty="0"/>
          </a:p>
        </p:txBody>
      </p:sp>
      <p:sp>
        <p:nvSpPr>
          <p:cNvPr id="3" name="Content Placeholder 2">
            <a:extLst>
              <a:ext uri="{FF2B5EF4-FFF2-40B4-BE49-F238E27FC236}">
                <a16:creationId xmlns:a16="http://schemas.microsoft.com/office/drawing/2014/main" id="{8025A9DC-4D31-1B51-209F-F9A9601CA94A}"/>
              </a:ext>
            </a:extLst>
          </p:cNvPr>
          <p:cNvSpPr>
            <a:spLocks noGrp="1"/>
          </p:cNvSpPr>
          <p:nvPr>
            <p:ph idx="1"/>
          </p:nvPr>
        </p:nvSpPr>
        <p:spPr/>
        <p:txBody>
          <a:bodyPr/>
          <a:lstStyle/>
          <a:p>
            <a:endParaRPr lang="en-NL"/>
          </a:p>
        </p:txBody>
      </p:sp>
    </p:spTree>
    <p:extLst>
      <p:ext uri="{BB962C8B-B14F-4D97-AF65-F5344CB8AC3E}">
        <p14:creationId xmlns:p14="http://schemas.microsoft.com/office/powerpoint/2010/main" val="183680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3031-EF90-A424-ED0A-0F566447609B}"/>
              </a:ext>
            </a:extLst>
          </p:cNvPr>
          <p:cNvSpPr>
            <a:spLocks noGrp="1"/>
          </p:cNvSpPr>
          <p:nvPr>
            <p:ph type="title"/>
          </p:nvPr>
        </p:nvSpPr>
        <p:spPr/>
        <p:txBody>
          <a:bodyPr/>
          <a:lstStyle/>
          <a:p>
            <a:r>
              <a:rPr lang="en-US" dirty="0"/>
              <a:t>Today’s Topics</a:t>
            </a:r>
            <a:endParaRPr lang="en-NL" dirty="0"/>
          </a:p>
        </p:txBody>
      </p:sp>
      <p:sp>
        <p:nvSpPr>
          <p:cNvPr id="3" name="Content Placeholder 2">
            <a:extLst>
              <a:ext uri="{FF2B5EF4-FFF2-40B4-BE49-F238E27FC236}">
                <a16:creationId xmlns:a16="http://schemas.microsoft.com/office/drawing/2014/main" id="{345B43C8-C3CD-0DA7-2DC4-8B582F46A65D}"/>
              </a:ext>
            </a:extLst>
          </p:cNvPr>
          <p:cNvSpPr>
            <a:spLocks noGrp="1"/>
          </p:cNvSpPr>
          <p:nvPr>
            <p:ph idx="1"/>
          </p:nvPr>
        </p:nvSpPr>
        <p:spPr/>
        <p:txBody>
          <a:bodyPr>
            <a:normAutofit fontScale="92500" lnSpcReduction="10000"/>
          </a:bodyPr>
          <a:lstStyle/>
          <a:p>
            <a:r>
              <a:rPr lang="en-US" sz="6600" dirty="0">
                <a:solidFill>
                  <a:schemeClr val="tx1">
                    <a:lumMod val="95000"/>
                  </a:schemeClr>
                </a:solidFill>
              </a:rPr>
              <a:t>1. Software Installation</a:t>
            </a:r>
          </a:p>
          <a:p>
            <a:r>
              <a:rPr lang="en-US" sz="6600" dirty="0">
                <a:solidFill>
                  <a:schemeClr val="tx1">
                    <a:lumMod val="95000"/>
                  </a:schemeClr>
                </a:solidFill>
              </a:rPr>
              <a:t>2. Software Configuration</a:t>
            </a:r>
          </a:p>
          <a:p>
            <a:r>
              <a:rPr lang="en-US" sz="6600" dirty="0">
                <a:solidFill>
                  <a:schemeClr val="tx1">
                    <a:lumMod val="95000"/>
                  </a:schemeClr>
                </a:solidFill>
              </a:rPr>
              <a:t>3. Project Preparation</a:t>
            </a:r>
          </a:p>
          <a:p>
            <a:r>
              <a:rPr lang="en-US" sz="6600" dirty="0">
                <a:solidFill>
                  <a:schemeClr val="tx1">
                    <a:lumMod val="95000"/>
                  </a:schemeClr>
                </a:solidFill>
              </a:rPr>
              <a:t>4. Recording Data</a:t>
            </a:r>
          </a:p>
          <a:p>
            <a:r>
              <a:rPr lang="en-US" sz="6600" dirty="0">
                <a:solidFill>
                  <a:srgbClr val="FFFF00"/>
                </a:solidFill>
              </a:rPr>
              <a:t>5. Post Processing</a:t>
            </a:r>
            <a:endParaRPr lang="en-NL" sz="6600" dirty="0">
              <a:solidFill>
                <a:srgbClr val="FFFF00"/>
              </a:solidFill>
            </a:endParaRPr>
          </a:p>
        </p:txBody>
      </p:sp>
    </p:spTree>
    <p:extLst>
      <p:ext uri="{BB962C8B-B14F-4D97-AF65-F5344CB8AC3E}">
        <p14:creationId xmlns:p14="http://schemas.microsoft.com/office/powerpoint/2010/main" val="23488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490D-B8F5-311B-8793-F42ABFC388DA}"/>
              </a:ext>
            </a:extLst>
          </p:cNvPr>
          <p:cNvSpPr>
            <a:spLocks noGrp="1"/>
          </p:cNvSpPr>
          <p:nvPr>
            <p:ph type="title"/>
          </p:nvPr>
        </p:nvSpPr>
        <p:spPr/>
        <p:txBody>
          <a:bodyPr>
            <a:normAutofit fontScale="90000"/>
          </a:bodyPr>
          <a:lstStyle/>
          <a:p>
            <a:r>
              <a:rPr lang="en-US" dirty="0"/>
              <a:t>Post Processing – Generate Soundings</a:t>
            </a:r>
            <a:endParaRPr lang="en-NL" dirty="0"/>
          </a:p>
        </p:txBody>
      </p:sp>
      <p:sp>
        <p:nvSpPr>
          <p:cNvPr id="3" name="Content Placeholder 2">
            <a:extLst>
              <a:ext uri="{FF2B5EF4-FFF2-40B4-BE49-F238E27FC236}">
                <a16:creationId xmlns:a16="http://schemas.microsoft.com/office/drawing/2014/main" id="{1BD0C524-EA07-AB92-B1F8-F09CB04AC293}"/>
              </a:ext>
            </a:extLst>
          </p:cNvPr>
          <p:cNvSpPr>
            <a:spLocks noGrp="1"/>
          </p:cNvSpPr>
          <p:nvPr>
            <p:ph idx="1"/>
          </p:nvPr>
        </p:nvSpPr>
        <p:spPr/>
        <p:txBody>
          <a:bodyPr/>
          <a:lstStyle/>
          <a:p>
            <a:r>
              <a:rPr lang="en-US" sz="3200" dirty="0"/>
              <a:t>During the post processing process raw data files are converted to sounding files after being edited and filtered.</a:t>
            </a:r>
            <a:br>
              <a:rPr lang="en-US" sz="3200" dirty="0"/>
            </a:br>
            <a:endParaRPr lang="en-US" sz="3200" dirty="0"/>
          </a:p>
          <a:p>
            <a:r>
              <a:rPr lang="en-US" sz="3200" dirty="0"/>
              <a:t>When soundings have been generated, they can be used in volume calculations, to generate a DTM or to export data.</a:t>
            </a:r>
            <a:br>
              <a:rPr lang="en-US" sz="3200" dirty="0"/>
            </a:br>
            <a:endParaRPr lang="en-US" sz="3200" dirty="0"/>
          </a:p>
          <a:p>
            <a:r>
              <a:rPr lang="en-US" sz="3200" dirty="0"/>
              <a:t>This is done in the so called “Sounding Wizard” which can be started by selecting the “Generate Soundings…” option from the “Tools” menu.</a:t>
            </a:r>
          </a:p>
          <a:p>
            <a:endParaRPr lang="en-US" dirty="0"/>
          </a:p>
          <a:p>
            <a:pPr marL="0" indent="0">
              <a:buNone/>
            </a:pPr>
            <a:endParaRPr lang="en-US" dirty="0"/>
          </a:p>
          <a:p>
            <a:pPr marL="0" indent="0">
              <a:buNone/>
            </a:pPr>
            <a:endParaRPr lang="en-NL" dirty="0"/>
          </a:p>
        </p:txBody>
      </p:sp>
    </p:spTree>
    <p:extLst>
      <p:ext uri="{BB962C8B-B14F-4D97-AF65-F5344CB8AC3E}">
        <p14:creationId xmlns:p14="http://schemas.microsoft.com/office/powerpoint/2010/main" val="53215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7E98D-EF2F-9FF7-A488-17A13FFB4420}"/>
              </a:ext>
            </a:extLst>
          </p:cNvPr>
          <p:cNvSpPr>
            <a:spLocks noGrp="1"/>
          </p:cNvSpPr>
          <p:nvPr>
            <p:ph type="title"/>
          </p:nvPr>
        </p:nvSpPr>
        <p:spPr/>
        <p:txBody>
          <a:bodyPr>
            <a:normAutofit fontScale="90000"/>
          </a:bodyPr>
          <a:lstStyle/>
          <a:p>
            <a:r>
              <a:rPr lang="en-US" dirty="0"/>
              <a:t>Post Processing – Generate Soundings</a:t>
            </a:r>
            <a:endParaRPr lang="en-NL" dirty="0"/>
          </a:p>
        </p:txBody>
      </p:sp>
      <p:pic>
        <p:nvPicPr>
          <p:cNvPr id="5" name="Content Placeholder 4">
            <a:extLst>
              <a:ext uri="{FF2B5EF4-FFF2-40B4-BE49-F238E27FC236}">
                <a16:creationId xmlns:a16="http://schemas.microsoft.com/office/drawing/2014/main" id="{FA9BCEB7-2A44-56D6-64D0-69179A84780D}"/>
              </a:ext>
            </a:extLst>
          </p:cNvPr>
          <p:cNvPicPr>
            <a:picLocks noGrp="1" noChangeAspect="1"/>
          </p:cNvPicPr>
          <p:nvPr>
            <p:ph idx="1"/>
          </p:nvPr>
        </p:nvPicPr>
        <p:blipFill>
          <a:blip r:embed="rId2"/>
          <a:stretch>
            <a:fillRect/>
          </a:stretch>
        </p:blipFill>
        <p:spPr>
          <a:xfrm>
            <a:off x="838200" y="2130425"/>
            <a:ext cx="4278510" cy="3039994"/>
          </a:xfrm>
        </p:spPr>
      </p:pic>
      <p:sp>
        <p:nvSpPr>
          <p:cNvPr id="6" name="TextBox 5">
            <a:extLst>
              <a:ext uri="{FF2B5EF4-FFF2-40B4-BE49-F238E27FC236}">
                <a16:creationId xmlns:a16="http://schemas.microsoft.com/office/drawing/2014/main" id="{090CBA58-5CA8-6451-30C3-DB1ADEA21ACF}"/>
              </a:ext>
            </a:extLst>
          </p:cNvPr>
          <p:cNvSpPr txBox="1"/>
          <p:nvPr/>
        </p:nvSpPr>
        <p:spPr>
          <a:xfrm>
            <a:off x="5357091" y="2059709"/>
            <a:ext cx="5996709"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a:t>The first page of the “Sounding Wizard” only contains some information on what it does and what steps will follow.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After reading this information, click the “Next” button to advance to the next page of the wizard.</a:t>
            </a:r>
            <a:endParaRPr lang="en-NL" sz="2400" dirty="0"/>
          </a:p>
        </p:txBody>
      </p:sp>
    </p:spTree>
    <p:extLst>
      <p:ext uri="{BB962C8B-B14F-4D97-AF65-F5344CB8AC3E}">
        <p14:creationId xmlns:p14="http://schemas.microsoft.com/office/powerpoint/2010/main" val="4105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0414-2426-BDCF-321F-50E4E924AA2A}"/>
              </a:ext>
            </a:extLst>
          </p:cNvPr>
          <p:cNvSpPr>
            <a:spLocks noGrp="1"/>
          </p:cNvSpPr>
          <p:nvPr>
            <p:ph type="title"/>
          </p:nvPr>
        </p:nvSpPr>
        <p:spPr/>
        <p:txBody>
          <a:bodyPr>
            <a:normAutofit fontScale="90000"/>
          </a:bodyPr>
          <a:lstStyle/>
          <a:p>
            <a:r>
              <a:rPr lang="en-US" dirty="0"/>
              <a:t>Post Processing – Generate Soundings</a:t>
            </a:r>
            <a:endParaRPr lang="en-NL" dirty="0"/>
          </a:p>
        </p:txBody>
      </p:sp>
      <p:sp>
        <p:nvSpPr>
          <p:cNvPr id="3" name="Content Placeholder 2">
            <a:extLst>
              <a:ext uri="{FF2B5EF4-FFF2-40B4-BE49-F238E27FC236}">
                <a16:creationId xmlns:a16="http://schemas.microsoft.com/office/drawing/2014/main" id="{0609270D-0EEB-AF2D-4558-BCC3F47A906B}"/>
              </a:ext>
            </a:extLst>
          </p:cNvPr>
          <p:cNvSpPr>
            <a:spLocks noGrp="1"/>
          </p:cNvSpPr>
          <p:nvPr>
            <p:ph idx="1"/>
          </p:nvPr>
        </p:nvSpPr>
        <p:spPr>
          <a:xfrm>
            <a:off x="5351569" y="2131200"/>
            <a:ext cx="6140777" cy="4414151"/>
          </a:xfrm>
        </p:spPr>
        <p:txBody>
          <a:bodyPr>
            <a:normAutofit/>
          </a:bodyPr>
          <a:lstStyle/>
          <a:p>
            <a:r>
              <a:rPr lang="en-US" sz="2400" dirty="0">
                <a:solidFill>
                  <a:schemeClr val="tx1"/>
                </a:solidFill>
              </a:rPr>
              <a:t>Select which raw data files you want to edit. You can start over or continue files which were already edited in an earlier session. </a:t>
            </a:r>
            <a:br>
              <a:rPr lang="en-US" sz="2400" dirty="0">
                <a:solidFill>
                  <a:schemeClr val="tx1"/>
                </a:solidFill>
              </a:rPr>
            </a:br>
            <a:endParaRPr lang="en-US" sz="2400" dirty="0">
              <a:solidFill>
                <a:schemeClr val="tx1"/>
              </a:solidFill>
            </a:endParaRPr>
          </a:p>
          <a:p>
            <a:r>
              <a:rPr lang="en-US" sz="2400" dirty="0">
                <a:solidFill>
                  <a:schemeClr val="tx1"/>
                </a:solidFill>
              </a:rPr>
              <a:t>Original raw data files are in the “</a:t>
            </a:r>
            <a:r>
              <a:rPr lang="en-US" sz="2400" dirty="0" err="1">
                <a:solidFill>
                  <a:schemeClr val="tx1"/>
                </a:solidFill>
              </a:rPr>
              <a:t>RawData</a:t>
            </a:r>
            <a:r>
              <a:rPr lang="en-US" sz="2400" dirty="0">
                <a:solidFill>
                  <a:schemeClr val="tx1"/>
                </a:solidFill>
              </a:rPr>
              <a:t>” folder of the project. Files which were already edited are stored in the “Modified” folder of the project.</a:t>
            </a:r>
            <a:endParaRPr lang="en-NL" sz="2400" dirty="0">
              <a:solidFill>
                <a:schemeClr val="tx1"/>
              </a:solidFill>
            </a:endParaRPr>
          </a:p>
        </p:txBody>
      </p:sp>
      <p:pic>
        <p:nvPicPr>
          <p:cNvPr id="5" name="Picture 4">
            <a:extLst>
              <a:ext uri="{FF2B5EF4-FFF2-40B4-BE49-F238E27FC236}">
                <a16:creationId xmlns:a16="http://schemas.microsoft.com/office/drawing/2014/main" id="{EFE5822B-8A35-6DF7-3D6C-151AFEE408EF}"/>
              </a:ext>
            </a:extLst>
          </p:cNvPr>
          <p:cNvPicPr>
            <a:picLocks noChangeAspect="1"/>
          </p:cNvPicPr>
          <p:nvPr/>
        </p:nvPicPr>
        <p:blipFill>
          <a:blip r:embed="rId2"/>
          <a:stretch>
            <a:fillRect/>
          </a:stretch>
        </p:blipFill>
        <p:spPr>
          <a:xfrm>
            <a:off x="838200" y="2131200"/>
            <a:ext cx="4276266" cy="3038400"/>
          </a:xfrm>
          <a:prstGeom prst="rect">
            <a:avLst/>
          </a:prstGeom>
        </p:spPr>
      </p:pic>
    </p:spTree>
    <p:extLst>
      <p:ext uri="{BB962C8B-B14F-4D97-AF65-F5344CB8AC3E}">
        <p14:creationId xmlns:p14="http://schemas.microsoft.com/office/powerpoint/2010/main" val="148341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EA39-B90D-1234-85C6-01FF388EE983}"/>
              </a:ext>
            </a:extLst>
          </p:cNvPr>
          <p:cNvSpPr>
            <a:spLocks noGrp="1"/>
          </p:cNvSpPr>
          <p:nvPr>
            <p:ph type="title"/>
          </p:nvPr>
        </p:nvSpPr>
        <p:spPr/>
        <p:txBody>
          <a:bodyPr>
            <a:normAutofit fontScale="90000"/>
          </a:bodyPr>
          <a:lstStyle/>
          <a:p>
            <a:r>
              <a:rPr lang="en-US" dirty="0"/>
              <a:t>Post Processing – Generate Soundings</a:t>
            </a:r>
            <a:endParaRPr lang="en-NL" dirty="0"/>
          </a:p>
        </p:txBody>
      </p:sp>
      <p:pic>
        <p:nvPicPr>
          <p:cNvPr id="5" name="Content Placeholder 4">
            <a:extLst>
              <a:ext uri="{FF2B5EF4-FFF2-40B4-BE49-F238E27FC236}">
                <a16:creationId xmlns:a16="http://schemas.microsoft.com/office/drawing/2014/main" id="{C1324C4C-6907-BF28-7D71-B00706DB6BD9}"/>
              </a:ext>
            </a:extLst>
          </p:cNvPr>
          <p:cNvPicPr>
            <a:picLocks noGrp="1" noChangeAspect="1"/>
          </p:cNvPicPr>
          <p:nvPr>
            <p:ph idx="1"/>
          </p:nvPr>
        </p:nvPicPr>
        <p:blipFill>
          <a:blip r:embed="rId2"/>
          <a:stretch>
            <a:fillRect/>
          </a:stretch>
        </p:blipFill>
        <p:spPr>
          <a:xfrm>
            <a:off x="838200" y="2131200"/>
            <a:ext cx="4276266" cy="3038400"/>
          </a:xfrm>
        </p:spPr>
      </p:pic>
      <p:sp>
        <p:nvSpPr>
          <p:cNvPr id="6" name="TextBox 5">
            <a:extLst>
              <a:ext uri="{FF2B5EF4-FFF2-40B4-BE49-F238E27FC236}">
                <a16:creationId xmlns:a16="http://schemas.microsoft.com/office/drawing/2014/main" id="{C1EB56E9-9883-2F3D-595D-441686BBA06F}"/>
              </a:ext>
            </a:extLst>
          </p:cNvPr>
          <p:cNvSpPr txBox="1"/>
          <p:nvPr/>
        </p:nvSpPr>
        <p:spPr>
          <a:xfrm>
            <a:off x="5265109" y="2131200"/>
            <a:ext cx="64008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Select the tide correction settings in this page. When not using tides, always select the first option. This will generate a sounding file containing corrected depths only and with  no elevation information.</a:t>
            </a:r>
            <a:br>
              <a:rPr lang="en-US" sz="2400" dirty="0"/>
            </a:br>
            <a:endParaRPr lang="en-US" sz="2400" dirty="0"/>
          </a:p>
          <a:p>
            <a:pPr marL="285750" indent="-285750">
              <a:buFont typeface="Arial" panose="020B0604020202020204" pitchFamily="34" charset="0"/>
              <a:buChar char="•"/>
            </a:pPr>
            <a:r>
              <a:rPr lang="en-US" sz="2400" dirty="0"/>
              <a:t>When using RTK tides, select the use “Geoid Model” and make sure the correct geoid and antenna height are set in the “RTK” tab of the preferences window ( the “Preferences” option from the “Option” menu.</a:t>
            </a:r>
            <a:endParaRPr lang="en-NL" sz="2400" dirty="0"/>
          </a:p>
        </p:txBody>
      </p:sp>
    </p:spTree>
    <p:extLst>
      <p:ext uri="{BB962C8B-B14F-4D97-AF65-F5344CB8AC3E}">
        <p14:creationId xmlns:p14="http://schemas.microsoft.com/office/powerpoint/2010/main" val="3505586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6228-3B91-5702-2115-42C94068A05F}"/>
              </a:ext>
            </a:extLst>
          </p:cNvPr>
          <p:cNvSpPr>
            <a:spLocks noGrp="1"/>
          </p:cNvSpPr>
          <p:nvPr>
            <p:ph type="title"/>
          </p:nvPr>
        </p:nvSpPr>
        <p:spPr/>
        <p:txBody>
          <a:bodyPr>
            <a:normAutofit fontScale="90000"/>
          </a:bodyPr>
          <a:lstStyle/>
          <a:p>
            <a:r>
              <a:rPr lang="en-US" dirty="0"/>
              <a:t>Post Processing – Generate Soundings</a:t>
            </a:r>
            <a:endParaRPr lang="en-NL" dirty="0"/>
          </a:p>
        </p:txBody>
      </p:sp>
      <p:pic>
        <p:nvPicPr>
          <p:cNvPr id="5" name="Content Placeholder 4">
            <a:extLst>
              <a:ext uri="{FF2B5EF4-FFF2-40B4-BE49-F238E27FC236}">
                <a16:creationId xmlns:a16="http://schemas.microsoft.com/office/drawing/2014/main" id="{AB194060-A799-2E58-D2B6-FB77AC968763}"/>
              </a:ext>
            </a:extLst>
          </p:cNvPr>
          <p:cNvPicPr>
            <a:picLocks noGrp="1" noChangeAspect="1"/>
          </p:cNvPicPr>
          <p:nvPr>
            <p:ph idx="1"/>
          </p:nvPr>
        </p:nvPicPr>
        <p:blipFill>
          <a:blip r:embed="rId2"/>
          <a:stretch>
            <a:fillRect/>
          </a:stretch>
        </p:blipFill>
        <p:spPr>
          <a:xfrm>
            <a:off x="838200" y="2131200"/>
            <a:ext cx="4276266" cy="3038400"/>
          </a:xfrm>
        </p:spPr>
      </p:pic>
      <p:sp>
        <p:nvSpPr>
          <p:cNvPr id="6" name="TextBox 5">
            <a:extLst>
              <a:ext uri="{FF2B5EF4-FFF2-40B4-BE49-F238E27FC236}">
                <a16:creationId xmlns:a16="http://schemas.microsoft.com/office/drawing/2014/main" id="{BC7B0443-7F32-BFB2-962A-167074EE9F85}"/>
              </a:ext>
            </a:extLst>
          </p:cNvPr>
          <p:cNvSpPr txBox="1"/>
          <p:nvPr/>
        </p:nvSpPr>
        <p:spPr>
          <a:xfrm>
            <a:off x="5458691" y="2131200"/>
            <a:ext cx="6068291"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Sound Velocity correction is optional and should not be used when surveying in fresh water. Only to be used at sea.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Draft corrections are only used when your vessel squats when more speed is made.</a:t>
            </a:r>
            <a:br>
              <a:rPr lang="en-US" sz="2400" dirty="0"/>
            </a:br>
            <a:r>
              <a:rPr lang="en-US" sz="2400" dirty="0"/>
              <a:t>This can be ignored when using RTK.</a:t>
            </a:r>
            <a:endParaRPr lang="en-NL" sz="2400" dirty="0"/>
          </a:p>
        </p:txBody>
      </p:sp>
    </p:spTree>
    <p:extLst>
      <p:ext uri="{BB962C8B-B14F-4D97-AF65-F5344CB8AC3E}">
        <p14:creationId xmlns:p14="http://schemas.microsoft.com/office/powerpoint/2010/main" val="326961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A4BA-B877-12B0-DC2A-F3776796DF40}"/>
              </a:ext>
            </a:extLst>
          </p:cNvPr>
          <p:cNvSpPr>
            <a:spLocks noGrp="1"/>
          </p:cNvSpPr>
          <p:nvPr>
            <p:ph type="title"/>
          </p:nvPr>
        </p:nvSpPr>
        <p:spPr/>
        <p:txBody>
          <a:bodyPr>
            <a:normAutofit fontScale="90000"/>
          </a:bodyPr>
          <a:lstStyle/>
          <a:p>
            <a:r>
              <a:rPr lang="en-US" dirty="0"/>
              <a:t>Post Processing – Generate Soundings</a:t>
            </a:r>
            <a:endParaRPr lang="en-NL" dirty="0"/>
          </a:p>
        </p:txBody>
      </p:sp>
      <p:pic>
        <p:nvPicPr>
          <p:cNvPr id="5" name="Content Placeholder 4">
            <a:extLst>
              <a:ext uri="{FF2B5EF4-FFF2-40B4-BE49-F238E27FC236}">
                <a16:creationId xmlns:a16="http://schemas.microsoft.com/office/drawing/2014/main" id="{FC1508B1-6AC0-0254-F96F-A0886B45527E}"/>
              </a:ext>
            </a:extLst>
          </p:cNvPr>
          <p:cNvPicPr>
            <a:picLocks noGrp="1" noChangeAspect="1"/>
          </p:cNvPicPr>
          <p:nvPr>
            <p:ph idx="1"/>
          </p:nvPr>
        </p:nvPicPr>
        <p:blipFill>
          <a:blip r:embed="rId2"/>
          <a:stretch>
            <a:fillRect/>
          </a:stretch>
        </p:blipFill>
        <p:spPr>
          <a:xfrm>
            <a:off x="838200" y="1872000"/>
            <a:ext cx="4307205" cy="3060383"/>
          </a:xfrm>
        </p:spPr>
      </p:pic>
      <p:sp>
        <p:nvSpPr>
          <p:cNvPr id="6" name="TextBox 5">
            <a:extLst>
              <a:ext uri="{FF2B5EF4-FFF2-40B4-BE49-F238E27FC236}">
                <a16:creationId xmlns:a16="http://schemas.microsoft.com/office/drawing/2014/main" id="{FC8AA8DF-DECA-3E7F-10EA-B2F5260230D6}"/>
              </a:ext>
            </a:extLst>
          </p:cNvPr>
          <p:cNvSpPr txBox="1"/>
          <p:nvPr/>
        </p:nvSpPr>
        <p:spPr>
          <a:xfrm>
            <a:off x="5400986" y="1690688"/>
            <a:ext cx="6208395"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Filter your data – Tool to apply range filters to depth, position, motion and elevation data.</a:t>
            </a:r>
            <a:br>
              <a:rPr lang="en-US" sz="2400" dirty="0"/>
            </a:br>
            <a:endParaRPr lang="en-US" sz="2400" dirty="0"/>
          </a:p>
          <a:p>
            <a:pPr marL="285750" indent="-285750">
              <a:buFont typeface="Arial" panose="020B0604020202020204" pitchFamily="34" charset="0"/>
              <a:buChar char="•"/>
            </a:pPr>
            <a:r>
              <a:rPr lang="en-US" sz="2400" dirty="0"/>
              <a:t>Edit echograms – Tool to edit the echogram (depth vs time) using various selection and eraser options.</a:t>
            </a:r>
            <a:br>
              <a:rPr lang="en-US" sz="2400" dirty="0"/>
            </a:br>
            <a:endParaRPr lang="en-US" sz="2400" dirty="0"/>
          </a:p>
          <a:p>
            <a:pPr marL="285750" indent="-285750">
              <a:buFont typeface="Arial" panose="020B0604020202020204" pitchFamily="34" charset="0"/>
              <a:buChar char="•"/>
            </a:pPr>
            <a:r>
              <a:rPr lang="en-US" sz="2400" dirty="0"/>
              <a:t>Edit position data – Enables you to remove or filter outlying position data</a:t>
            </a:r>
            <a:br>
              <a:rPr lang="en-US" sz="2400" dirty="0"/>
            </a:br>
            <a:endParaRPr lang="en-US" sz="2400" dirty="0"/>
          </a:p>
          <a:p>
            <a:pPr marL="285750" indent="-285750">
              <a:buFont typeface="Arial" panose="020B0604020202020204" pitchFamily="34" charset="0"/>
              <a:buChar char="•"/>
            </a:pPr>
            <a:r>
              <a:rPr lang="en-US" sz="2400" dirty="0"/>
              <a:t>Other tools – Collection of more advanced tools. Not covered in this training.</a:t>
            </a:r>
            <a:endParaRPr lang="en-NL" sz="2400" dirty="0"/>
          </a:p>
        </p:txBody>
      </p:sp>
    </p:spTree>
    <p:extLst>
      <p:ext uri="{BB962C8B-B14F-4D97-AF65-F5344CB8AC3E}">
        <p14:creationId xmlns:p14="http://schemas.microsoft.com/office/powerpoint/2010/main" val="201426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BAAF-3954-7451-97CF-9F5E45841E10}"/>
              </a:ext>
            </a:extLst>
          </p:cNvPr>
          <p:cNvSpPr>
            <a:spLocks noGrp="1"/>
          </p:cNvSpPr>
          <p:nvPr>
            <p:ph type="title"/>
          </p:nvPr>
        </p:nvSpPr>
        <p:spPr/>
        <p:txBody>
          <a:bodyPr>
            <a:normAutofit fontScale="90000"/>
          </a:bodyPr>
          <a:lstStyle/>
          <a:p>
            <a:r>
              <a:rPr lang="en-US" dirty="0"/>
              <a:t>Post Processing – Generate Soundings</a:t>
            </a:r>
            <a:endParaRPr lang="en-NL" dirty="0"/>
          </a:p>
        </p:txBody>
      </p:sp>
      <p:pic>
        <p:nvPicPr>
          <p:cNvPr id="5" name="Content Placeholder 4">
            <a:extLst>
              <a:ext uri="{FF2B5EF4-FFF2-40B4-BE49-F238E27FC236}">
                <a16:creationId xmlns:a16="http://schemas.microsoft.com/office/drawing/2014/main" id="{009759AE-6D51-D3A1-16A3-1CFA4CF95F1F}"/>
              </a:ext>
            </a:extLst>
          </p:cNvPr>
          <p:cNvPicPr>
            <a:picLocks noGrp="1" noChangeAspect="1"/>
          </p:cNvPicPr>
          <p:nvPr>
            <p:ph idx="1"/>
          </p:nvPr>
        </p:nvPicPr>
        <p:blipFill>
          <a:blip r:embed="rId2"/>
          <a:stretch>
            <a:fillRect/>
          </a:stretch>
        </p:blipFill>
        <p:spPr>
          <a:xfrm>
            <a:off x="838200" y="1872000"/>
            <a:ext cx="4747260" cy="3520440"/>
          </a:xfrm>
        </p:spPr>
      </p:pic>
      <p:sp>
        <p:nvSpPr>
          <p:cNvPr id="6" name="TextBox 5">
            <a:extLst>
              <a:ext uri="{FF2B5EF4-FFF2-40B4-BE49-F238E27FC236}">
                <a16:creationId xmlns:a16="http://schemas.microsoft.com/office/drawing/2014/main" id="{4512E293-D63E-7EF9-9819-7E65188127E7}"/>
              </a:ext>
            </a:extLst>
          </p:cNvPr>
          <p:cNvSpPr txBox="1"/>
          <p:nvPr/>
        </p:nvSpPr>
        <p:spPr>
          <a:xfrm>
            <a:off x="5708682" y="1690688"/>
            <a:ext cx="6023242"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Position Data: Remove unreliable position data taken from fixes with bad DOP, satellite count or lost fix.</a:t>
            </a:r>
            <a:br>
              <a:rPr lang="en-US" sz="2000" dirty="0"/>
            </a:br>
            <a:endParaRPr lang="en-US" sz="2000" dirty="0"/>
          </a:p>
          <a:p>
            <a:pPr marL="285750" indent="-285750">
              <a:buFont typeface="Arial" panose="020B0604020202020204" pitchFamily="34" charset="0"/>
              <a:buChar char="•"/>
            </a:pPr>
            <a:r>
              <a:rPr lang="en-US" sz="2000" dirty="0"/>
              <a:t>Depth Data: Remove data outside the given range (0.30-30.0 meter in this example).</a:t>
            </a:r>
            <a:br>
              <a:rPr lang="en-US" sz="2000" dirty="0"/>
            </a:br>
            <a:endParaRPr lang="en-US" sz="2000" dirty="0"/>
          </a:p>
          <a:p>
            <a:pPr marL="285750" indent="-285750">
              <a:buFont typeface="Arial" panose="020B0604020202020204" pitchFamily="34" charset="0"/>
              <a:buChar char="•"/>
            </a:pPr>
            <a:r>
              <a:rPr lang="en-US" sz="2000" dirty="0"/>
              <a:t>Elevation and Tides: Remove invalid elevation data from tide receiver, ellipsoid or mean sea level fields from the GNSS receiver.</a:t>
            </a:r>
            <a:br>
              <a:rPr lang="en-US" sz="2000" dirty="0"/>
            </a:br>
            <a:endParaRPr lang="en-US" sz="2000" dirty="0"/>
          </a:p>
          <a:p>
            <a:pPr marL="285750" indent="-285750">
              <a:buFont typeface="Arial" panose="020B0604020202020204" pitchFamily="34" charset="0"/>
              <a:buChar char="•"/>
            </a:pPr>
            <a:r>
              <a:rPr lang="en-US" sz="2000" dirty="0"/>
              <a:t>Motion Data: Filter invalid heave and motion values which are unrealistic for the weather conditi0ns during the survey.</a:t>
            </a:r>
            <a:endParaRPr lang="en-NL" sz="2000" dirty="0"/>
          </a:p>
        </p:txBody>
      </p:sp>
    </p:spTree>
    <p:extLst>
      <p:ext uri="{BB962C8B-B14F-4D97-AF65-F5344CB8AC3E}">
        <p14:creationId xmlns:p14="http://schemas.microsoft.com/office/powerpoint/2010/main" val="242663132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3CDD82CE05C34B91A6D5AF5778A555" ma:contentTypeVersion="5" ma:contentTypeDescription="Create a new document." ma:contentTypeScope="" ma:versionID="a7aba0fab9d7b95da72de1c9e98803c6">
  <xsd:schema xmlns:xsd="http://www.w3.org/2001/XMLSchema" xmlns:xs="http://www.w3.org/2001/XMLSchema" xmlns:p="http://schemas.microsoft.com/office/2006/metadata/properties" xmlns:ns3="02e8b90b-ec79-4b42-bab1-ff1f0bf7013c" xmlns:ns4="bb642792-feca-4d5a-8d5e-24ad949f94fa" targetNamespace="http://schemas.microsoft.com/office/2006/metadata/properties" ma:root="true" ma:fieldsID="fabe65b13a55ac4d0d581acb01a193b3" ns3:_="" ns4:_="">
    <xsd:import namespace="02e8b90b-ec79-4b42-bab1-ff1f0bf7013c"/>
    <xsd:import namespace="bb642792-feca-4d5a-8d5e-24ad949f94fa"/>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8b90b-ec79-4b42-bab1-ff1f0bf70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42792-feca-4d5a-8d5e-24ad949f94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5AF23494-F630-4E01-81EA-AA2F2975971E}">
  <ds:schemaRefs>
    <ds:schemaRef ds:uri="02e8b90b-ec79-4b42-bab1-ff1f0bf7013c"/>
    <ds:schemaRef ds:uri="http://schemas.microsoft.com/office/2006/metadata/properties"/>
    <ds:schemaRef ds:uri="http://purl.org/dc/elements/1.1/"/>
    <ds:schemaRef ds:uri="http://schemas.microsoft.com/office/2006/documentManagement/types"/>
    <ds:schemaRef ds:uri="bb642792-feca-4d5a-8d5e-24ad949f94fa"/>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99AB07E-CA1E-45BF-929F-18DEEDDDD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8b90b-ec79-4b42-bab1-ff1f0bf7013c"/>
    <ds:schemaRef ds:uri="bb642792-feca-4d5a-8d5e-24ad949f9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537</TotalTime>
  <Words>930</Words>
  <Application>Microsoft Office PowerPoint</Application>
  <PresentationFormat>Widescreen</PresentationFormat>
  <Paragraphs>55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Depth</vt:lpstr>
      <vt:lpstr>Hydromagic Survey</vt:lpstr>
      <vt:lpstr>Today’s Topics</vt:lpstr>
      <vt:lpstr>Post Processing – Generate Soundings</vt:lpstr>
      <vt:lpstr>Post Processing – Generate Soundings</vt:lpstr>
      <vt:lpstr>Post Processing – Generate Soundings</vt:lpstr>
      <vt:lpstr>Post Processing – Generate Soundings</vt:lpstr>
      <vt:lpstr>Post Processing – Generate Soundings</vt:lpstr>
      <vt:lpstr>Post Processing – Generate Soundings</vt:lpstr>
      <vt:lpstr>Post Processing – Generate Soundings</vt:lpstr>
      <vt:lpstr>Post Processing – Generate Soundings</vt:lpstr>
      <vt:lpstr>Post Processing – Generate Soundings</vt:lpstr>
      <vt:lpstr>Post Processing – Generate Matrix</vt:lpstr>
      <vt:lpstr>Post Processing – Generate Contours</vt:lpstr>
      <vt:lpstr>Post Processing – Export ASCII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Hydromagic Survey</dc:title>
  <dc:creator>Leon Steijger</dc:creator>
  <cp:lastModifiedBy>Leon Steijger</cp:lastModifiedBy>
  <cp:revision>7</cp:revision>
  <dcterms:created xsi:type="dcterms:W3CDTF">2022-09-02T11:11:58Z</dcterms:created>
  <dcterms:modified xsi:type="dcterms:W3CDTF">2022-09-06T13:56:59Z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0x0101002D3CDD82CE05C34B91A6D5AF5778A555</vt:lpwstr>
  </property>
</Properties>
</file>